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78" r:id="rId4"/>
    <p:sldId id="259" r:id="rId5"/>
    <p:sldId id="260" r:id="rId6"/>
    <p:sldId id="261" r:id="rId7"/>
    <p:sldId id="276" r:id="rId8"/>
    <p:sldId id="263" r:id="rId9"/>
    <p:sldId id="264" r:id="rId10"/>
    <p:sldId id="265" r:id="rId11"/>
    <p:sldId id="267" r:id="rId12"/>
    <p:sldId id="266" r:id="rId13"/>
    <p:sldId id="268" r:id="rId14"/>
    <p:sldId id="269" r:id="rId15"/>
    <p:sldId id="272" r:id="rId16"/>
    <p:sldId id="280" r:id="rId17"/>
    <p:sldId id="277" r:id="rId18"/>
    <p:sldId id="279" r:id="rId19"/>
    <p:sldId id="273" r:id="rId20"/>
    <p:sldId id="274" r:id="rId2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a:srgbClr val="B11773"/>
    <a:srgbClr val="3B0A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336" y="2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 name="Прямоугольник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Прямоугольник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Прямоугольник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Прямоугольник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Прямоугольник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Скругленный прямоугольник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Скругленный прямоугольник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Прямоугольник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705600" y="4206240"/>
            <a:ext cx="960120" cy="457200"/>
          </a:xfrm>
        </p:spPr>
        <p:txBody>
          <a:bodyPr/>
          <a:lstStyle/>
          <a:p>
            <a:fld id="{5B106E36-FD25-4E2D-B0AA-010F637433A0}" type="datetimeFigureOut">
              <a:rPr lang="ru-RU" smtClean="0"/>
              <a:pPr/>
              <a:t>01.12.2017</a:t>
            </a:fld>
            <a:endParaRPr lang="ru-RU"/>
          </a:p>
        </p:txBody>
      </p:sp>
      <p:sp>
        <p:nvSpPr>
          <p:cNvPr id="17" name="Нижний колонтитул 16"/>
          <p:cNvSpPr>
            <a:spLocks noGrp="1"/>
          </p:cNvSpPr>
          <p:nvPr>
            <p:ph type="ftr" sz="quarter" idx="11"/>
          </p:nvPr>
        </p:nvSpPr>
        <p:spPr>
          <a:xfrm>
            <a:off x="5410200" y="4205288"/>
            <a:ext cx="1295400" cy="457200"/>
          </a:xfrm>
        </p:spPr>
        <p:txBody>
          <a:bodyPr/>
          <a:lstStyle/>
          <a:p>
            <a:endParaRPr lang="ru-RU"/>
          </a:p>
        </p:txBody>
      </p:sp>
      <p:sp>
        <p:nvSpPr>
          <p:cNvPr id="29" name="Номер слайда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01.12.2017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01.12.2017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01.12.2017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143000"/>
            <a:ext cx="8382000" cy="1069848"/>
          </a:xfrm>
        </p:spPr>
        <p:txBody>
          <a:bodyPr anchor="ctr"/>
          <a:lstStyle>
            <a:lvl1pPr>
              <a:defRPr sz="4000" b="0" i="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Дата 25"/>
          <p:cNvSpPr>
            <a:spLocks noGrp="1"/>
          </p:cNvSpPr>
          <p:nvPr>
            <p:ph type="dt" sz="half" idx="10"/>
          </p:nvPr>
        </p:nvSpPr>
        <p:spPr/>
        <p:txBody>
          <a:bodyPr rtlCol="0"/>
          <a:lstStyle/>
          <a:p>
            <a:fld id="{5B106E36-FD25-4E2D-B0AA-010F637433A0}" type="datetimeFigureOut">
              <a:rPr lang="ru-RU" smtClean="0"/>
              <a:pPr/>
              <a:t>01.12.2017</a:t>
            </a:fld>
            <a:endParaRPr lang="ru-RU"/>
          </a:p>
        </p:txBody>
      </p:sp>
      <p:sp>
        <p:nvSpPr>
          <p:cNvPr id="27" name="Номер слайда 26"/>
          <p:cNvSpPr>
            <a:spLocks noGrp="1"/>
          </p:cNvSpPr>
          <p:nvPr>
            <p:ph type="sldNum" sz="quarter" idx="11"/>
          </p:nvPr>
        </p:nvSpPr>
        <p:spPr/>
        <p:txBody>
          <a:bodyPr rtlCol="0"/>
          <a:lstStyle/>
          <a:p>
            <a:fld id="{725C68B6-61C2-468F-89AB-4B9F7531AA68}" type="slidenum">
              <a:rPr lang="ru-RU" smtClean="0"/>
              <a:pPr/>
              <a:t>‹#›</a:t>
            </a:fld>
            <a:endParaRPr lang="ru-RU"/>
          </a:p>
        </p:txBody>
      </p:sp>
      <p:sp>
        <p:nvSpPr>
          <p:cNvPr id="28" name="Нижний колонтитул 27"/>
          <p:cNvSpPr>
            <a:spLocks noGrp="1"/>
          </p:cNvSpPr>
          <p:nvPr>
            <p:ph type="ftr" sz="quarter" idx="12"/>
          </p:nvPr>
        </p:nvSpPr>
        <p:spPr/>
        <p:txBody>
          <a:bodyPr rtlCol="0"/>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ru-RU" smtClean="0"/>
              <a:t>Образец заголовка</a:t>
            </a:r>
            <a:endParaRPr kumimoji="0" lang="en-US"/>
          </a:p>
        </p:txBody>
      </p:sp>
      <p:sp>
        <p:nvSpPr>
          <p:cNvPr id="3" name="Дата 2"/>
          <p:cNvSpPr>
            <a:spLocks noGrp="1"/>
          </p:cNvSpPr>
          <p:nvPr>
            <p:ph type="dt" sz="half" idx="10"/>
          </p:nvPr>
        </p:nvSpPr>
        <p:spPr>
          <a:xfrm>
            <a:off x="6583680" y="612648"/>
            <a:ext cx="957264" cy="457200"/>
          </a:xfrm>
        </p:spPr>
        <p:txBody>
          <a:bodyPr/>
          <a:lstStyle/>
          <a:p>
            <a:fld id="{5B106E36-FD25-4E2D-B0AA-010F637433A0}" type="datetimeFigureOut">
              <a:rPr lang="ru-RU" smtClean="0"/>
              <a:pPr/>
              <a:t>01.12.2017</a:t>
            </a:fld>
            <a:endParaRPr lang="ru-RU"/>
          </a:p>
        </p:txBody>
      </p:sp>
      <p:sp>
        <p:nvSpPr>
          <p:cNvPr id="4" name="Нижний колонтитул 3"/>
          <p:cNvSpPr>
            <a:spLocks noGrp="1"/>
          </p:cNvSpPr>
          <p:nvPr>
            <p:ph type="ftr" sz="quarter" idx="11"/>
          </p:nvPr>
        </p:nvSpPr>
        <p:spPr>
          <a:xfrm>
            <a:off x="5257800" y="612648"/>
            <a:ext cx="1325880" cy="457200"/>
          </a:xfrm>
        </p:spPr>
        <p:txBody>
          <a:bodyPr/>
          <a:lstStyle/>
          <a:p>
            <a:endParaRPr lang="ru-RU"/>
          </a:p>
        </p:txBody>
      </p:sp>
      <p:sp>
        <p:nvSpPr>
          <p:cNvPr id="5" name="Номер слайда 4"/>
          <p:cNvSpPr>
            <a:spLocks noGrp="1"/>
          </p:cNvSpPr>
          <p:nvPr>
            <p:ph type="sldNum" sz="quarter" idx="12"/>
          </p:nvPr>
        </p:nvSpPr>
        <p:spPr>
          <a:xfrm>
            <a:off x="8174736" y="2272"/>
            <a:ext cx="762000" cy="365760"/>
          </a:xfrm>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01.12.2017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1101970"/>
            <a:ext cx="3383280" cy="877824"/>
          </a:xfrm>
        </p:spPr>
        <p:txBody>
          <a:bodyPr anchor="b"/>
          <a:lstStyle>
            <a:lvl1pPr algn="l">
              <a:buNone/>
              <a:defRPr sz="1800" b="1"/>
            </a:lvl1pPr>
          </a:lstStyle>
          <a:p>
            <a:r>
              <a:rPr kumimoji="0" lang="ru-RU" smtClean="0"/>
              <a:t>Образец заголовка</a:t>
            </a:r>
            <a:endParaRPr kumimoji="0" lang="en-US"/>
          </a:p>
        </p:txBody>
      </p:sp>
      <p:sp>
        <p:nvSpPr>
          <p:cNvPr id="3" name="Текст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01.12.2017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01.12.2017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01.12.2017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1143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143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01.12.2017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Прямоугольник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Прямоугольник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Прямоугольник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Скругленный прямоугольник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Скругленный прямоугольник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Прямоугольник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Прямоугольник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Прямоугольник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Прямоугольник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Прямоугольник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457200" y="1143000"/>
            <a:ext cx="8229600" cy="10668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5B106E36-FD25-4E2D-B0AA-010F637433A0}" type="datetimeFigureOut">
              <a:rPr lang="ru-RU" smtClean="0"/>
              <a:pPr/>
              <a:t>01.12.2017</a:t>
            </a:fld>
            <a:endParaRPr lang="ru-RU"/>
          </a:p>
        </p:txBody>
      </p:sp>
      <p:sp>
        <p:nvSpPr>
          <p:cNvPr id="3" name="Нижний колонтитул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ru-RU"/>
          </a:p>
        </p:txBody>
      </p:sp>
      <p:sp>
        <p:nvSpPr>
          <p:cNvPr id="23" name="Номер слайда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3.jpeg"/><Relationship Id="rId7" Type="http://schemas.openxmlformats.org/officeDocument/2006/relationships/image" Target="../media/image16.jpe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5.jpeg"/><Relationship Id="rId4" Type="http://schemas.openxmlformats.org/officeDocument/2006/relationships/image" Target="../media/image14.jpeg"/><Relationship Id="rId9" Type="http://schemas.openxmlformats.org/officeDocument/2006/relationships/image" Target="../media/image18.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26.jpe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8.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e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3429000"/>
            <a:ext cx="8458200" cy="1470025"/>
          </a:xfrm>
        </p:spPr>
        <p:txBody>
          <a:bodyPr>
            <a:normAutofit fontScale="90000"/>
          </a:bodyPr>
          <a:lstStyle/>
          <a:p>
            <a:pPr algn="ctr"/>
            <a:r>
              <a:rPr lang="ru-RU" sz="3100" dirty="0" smtClean="0">
                <a:latin typeface="Times New Roman" panose="02020603050405020304" pitchFamily="18" charset="0"/>
                <a:cs typeface="Times New Roman" panose="02020603050405020304" pitchFamily="18" charset="0"/>
              </a:rPr>
              <a:t/>
            </a:r>
            <a:br>
              <a:rPr lang="ru-RU" sz="3100" dirty="0" smtClean="0">
                <a:latin typeface="Times New Roman" panose="02020603050405020304" pitchFamily="18" charset="0"/>
                <a:cs typeface="Times New Roman" panose="02020603050405020304" pitchFamily="18" charset="0"/>
              </a:rPr>
            </a:br>
            <a:r>
              <a:rPr lang="ru-RU" sz="3100" dirty="0">
                <a:latin typeface="Times New Roman" panose="02020603050405020304" pitchFamily="18" charset="0"/>
                <a:cs typeface="Times New Roman" panose="02020603050405020304" pitchFamily="18" charset="0"/>
              </a:rPr>
              <a:t/>
            </a:r>
            <a:br>
              <a:rPr lang="ru-RU" sz="3100" dirty="0">
                <a:latin typeface="Times New Roman" panose="02020603050405020304" pitchFamily="18" charset="0"/>
                <a:cs typeface="Times New Roman" panose="02020603050405020304" pitchFamily="18" charset="0"/>
              </a:rPr>
            </a:br>
            <a:r>
              <a:rPr lang="ru-RU" sz="3100" dirty="0" smtClean="0">
                <a:latin typeface="Times New Roman" panose="02020603050405020304" pitchFamily="18" charset="0"/>
                <a:cs typeface="Times New Roman" panose="02020603050405020304" pitchFamily="18" charset="0"/>
              </a:rPr>
              <a:t/>
            </a:r>
            <a:br>
              <a:rPr lang="ru-RU" sz="3100" dirty="0" smtClean="0">
                <a:latin typeface="Times New Roman" panose="02020603050405020304" pitchFamily="18" charset="0"/>
                <a:cs typeface="Times New Roman" panose="02020603050405020304" pitchFamily="18" charset="0"/>
              </a:rPr>
            </a:br>
            <a:r>
              <a:rPr lang="ru-RU" sz="3100" dirty="0">
                <a:latin typeface="Times New Roman" panose="02020603050405020304" pitchFamily="18" charset="0"/>
                <a:cs typeface="Times New Roman" panose="02020603050405020304" pitchFamily="18" charset="0"/>
              </a:rPr>
              <a:t/>
            </a:r>
            <a:br>
              <a:rPr lang="ru-RU" sz="3100" dirty="0">
                <a:latin typeface="Times New Roman" panose="02020603050405020304" pitchFamily="18" charset="0"/>
                <a:cs typeface="Times New Roman" panose="02020603050405020304" pitchFamily="18" charset="0"/>
              </a:rPr>
            </a:br>
            <a:r>
              <a:rPr lang="ru-RU" sz="3100" dirty="0" smtClean="0">
                <a:latin typeface="Times New Roman" panose="02020603050405020304" pitchFamily="18" charset="0"/>
                <a:cs typeface="Times New Roman" panose="02020603050405020304" pitchFamily="18" charset="0"/>
              </a:rPr>
              <a:t/>
            </a:r>
            <a:br>
              <a:rPr lang="ru-RU" sz="3100" dirty="0" smtClean="0">
                <a:latin typeface="Times New Roman" panose="02020603050405020304" pitchFamily="18" charset="0"/>
                <a:cs typeface="Times New Roman" panose="02020603050405020304" pitchFamily="18" charset="0"/>
              </a:rPr>
            </a:br>
            <a:r>
              <a:rPr lang="ru-RU" sz="3100" dirty="0">
                <a:latin typeface="Times New Roman" panose="02020603050405020304" pitchFamily="18" charset="0"/>
                <a:cs typeface="Times New Roman" panose="02020603050405020304" pitchFamily="18" charset="0"/>
              </a:rPr>
              <a:t/>
            </a:r>
            <a:br>
              <a:rPr lang="ru-RU" sz="3100" dirty="0">
                <a:latin typeface="Times New Roman" panose="02020603050405020304" pitchFamily="18" charset="0"/>
                <a:cs typeface="Times New Roman" panose="02020603050405020304" pitchFamily="18" charset="0"/>
              </a:rPr>
            </a:br>
            <a:r>
              <a:rPr lang="ru-RU" sz="2200" dirty="0" smtClean="0">
                <a:latin typeface="Times New Roman" panose="02020603050405020304" pitchFamily="18" charset="0"/>
                <a:cs typeface="Times New Roman" panose="02020603050405020304" pitchFamily="18" charset="0"/>
              </a:rPr>
              <a:t>Городское методическое объединение по социально-коммуникативному развитию дошкольников г. Арзамас</a:t>
            </a:r>
            <a:br>
              <a:rPr lang="ru-RU" sz="2200" dirty="0" smtClean="0">
                <a:latin typeface="Times New Roman" panose="02020603050405020304" pitchFamily="18" charset="0"/>
                <a:cs typeface="Times New Roman" panose="02020603050405020304" pitchFamily="18" charset="0"/>
              </a:rPr>
            </a:br>
            <a:r>
              <a:rPr lang="ru-RU" sz="3100" dirty="0">
                <a:latin typeface="Times New Roman" panose="02020603050405020304" pitchFamily="18" charset="0"/>
                <a:cs typeface="Times New Roman" panose="02020603050405020304" pitchFamily="18" charset="0"/>
              </a:rPr>
              <a:t/>
            </a:r>
            <a:br>
              <a:rPr lang="ru-RU" sz="3100" dirty="0">
                <a:latin typeface="Times New Roman" panose="02020603050405020304" pitchFamily="18" charset="0"/>
                <a:cs typeface="Times New Roman" panose="02020603050405020304" pitchFamily="18" charset="0"/>
              </a:rPr>
            </a:br>
            <a:r>
              <a:rPr lang="ru-RU" sz="3100" dirty="0" smtClean="0">
                <a:latin typeface="Times New Roman" panose="02020603050405020304" pitchFamily="18" charset="0"/>
                <a:cs typeface="Times New Roman" panose="02020603050405020304" pitchFamily="18" charset="0"/>
              </a:rPr>
              <a:t/>
            </a:r>
            <a:br>
              <a:rPr lang="ru-RU" sz="3100" dirty="0" smtClean="0">
                <a:latin typeface="Times New Roman" panose="02020603050405020304" pitchFamily="18" charset="0"/>
                <a:cs typeface="Times New Roman" panose="02020603050405020304" pitchFamily="18" charset="0"/>
              </a:rPr>
            </a:br>
            <a:r>
              <a:rPr lang="ru-RU" sz="3100" dirty="0">
                <a:latin typeface="Times New Roman" panose="02020603050405020304" pitchFamily="18" charset="0"/>
                <a:cs typeface="Times New Roman" panose="02020603050405020304" pitchFamily="18" charset="0"/>
              </a:rPr>
              <a:t/>
            </a:r>
            <a:br>
              <a:rPr lang="ru-RU" sz="3100" dirty="0">
                <a:latin typeface="Times New Roman" panose="02020603050405020304" pitchFamily="18" charset="0"/>
                <a:cs typeface="Times New Roman" panose="02020603050405020304" pitchFamily="18" charset="0"/>
              </a:rPr>
            </a:br>
            <a:r>
              <a:rPr lang="ru-RU" sz="3100" dirty="0" smtClean="0">
                <a:latin typeface="Times New Roman" panose="02020603050405020304" pitchFamily="18" charset="0"/>
                <a:cs typeface="Times New Roman" panose="02020603050405020304" pitchFamily="18" charset="0"/>
              </a:rPr>
              <a:t/>
            </a:r>
            <a:br>
              <a:rPr lang="ru-RU" sz="3100" dirty="0" smtClean="0">
                <a:latin typeface="Times New Roman" panose="02020603050405020304" pitchFamily="18" charset="0"/>
                <a:cs typeface="Times New Roman" panose="02020603050405020304" pitchFamily="18" charset="0"/>
              </a:rPr>
            </a:br>
            <a:r>
              <a:rPr lang="ru-RU" sz="3100" dirty="0" smtClean="0">
                <a:latin typeface="Times New Roman" panose="02020603050405020304" pitchFamily="18" charset="0"/>
                <a:cs typeface="Times New Roman" panose="02020603050405020304" pitchFamily="18" charset="0"/>
              </a:rPr>
              <a:t>«Организационно-педагогические </a:t>
            </a:r>
            <a:r>
              <a:rPr lang="ru-RU" sz="3100" dirty="0">
                <a:latin typeface="Times New Roman" panose="02020603050405020304" pitchFamily="18" charset="0"/>
                <a:cs typeface="Times New Roman" panose="02020603050405020304" pitchFamily="18" charset="0"/>
              </a:rPr>
              <a:t>условия развития трудовой деятельности  дошкольников в природе»</a:t>
            </a:r>
            <a:br>
              <a:rPr lang="ru-RU" sz="3100" dirty="0">
                <a:latin typeface="Times New Roman" panose="02020603050405020304" pitchFamily="18" charset="0"/>
                <a:cs typeface="Times New Roman" panose="02020603050405020304" pitchFamily="18" charset="0"/>
              </a:rPr>
            </a:br>
            <a:r>
              <a:rPr lang="ru-RU" dirty="0"/>
              <a:t> </a:t>
            </a:r>
            <a:br>
              <a:rPr lang="ru-RU" dirty="0"/>
            </a:br>
            <a:endParaRPr lang="ru-RU" dirty="0"/>
          </a:p>
        </p:txBody>
      </p:sp>
      <p:sp>
        <p:nvSpPr>
          <p:cNvPr id="3" name="Подзаголовок 2"/>
          <p:cNvSpPr>
            <a:spLocks noGrp="1"/>
          </p:cNvSpPr>
          <p:nvPr>
            <p:ph type="subTitle" idx="1"/>
          </p:nvPr>
        </p:nvSpPr>
        <p:spPr>
          <a:xfrm>
            <a:off x="4200178" y="4221088"/>
            <a:ext cx="4953000" cy="1752600"/>
          </a:xfrm>
        </p:spPr>
        <p:txBody>
          <a:bodyPr>
            <a:normAutofit/>
          </a:bodyPr>
          <a:lstStyle/>
          <a:p>
            <a:r>
              <a:rPr lang="ru-RU" sz="1800" dirty="0" smtClean="0">
                <a:solidFill>
                  <a:srgbClr val="002060"/>
                </a:solidFill>
              </a:rPr>
              <a:t>Составила: воспитатель МБДОУ д/с №28</a:t>
            </a:r>
          </a:p>
          <a:p>
            <a:r>
              <a:rPr lang="ru-RU" sz="1800" b="1" dirty="0" smtClean="0">
                <a:solidFill>
                  <a:srgbClr val="002060"/>
                </a:solidFill>
              </a:rPr>
              <a:t>Шокурова Мария Вячеславовна</a:t>
            </a:r>
            <a:endParaRPr lang="ru-RU" sz="1800" b="1" dirty="0">
              <a:solidFill>
                <a:srgbClr val="00206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548680"/>
            <a:ext cx="8229600" cy="1066800"/>
          </a:xfrm>
        </p:spPr>
        <p:txBody>
          <a:bodyPr>
            <a:normAutofit/>
          </a:bodyPr>
          <a:lstStyle/>
          <a:p>
            <a:pPr algn="ctr">
              <a:lnSpc>
                <a:spcPct val="150000"/>
              </a:lnSpc>
            </a:pPr>
            <a:r>
              <a:rPr lang="ru-RU" sz="3600" b="1" dirty="0" smtClean="0">
                <a:solidFill>
                  <a:srgbClr val="002060"/>
                </a:solidFill>
                <a:latin typeface="Times New Roman" pitchFamily="18" charset="0"/>
                <a:cs typeface="Times New Roman" pitchFamily="18" charset="0"/>
              </a:rPr>
              <a:t>Труд дошкольников в природе</a:t>
            </a:r>
            <a:endParaRPr lang="ru-RU" sz="3600" dirty="0">
              <a:solidFill>
                <a:srgbClr val="002060"/>
              </a:solidFill>
            </a:endParaRPr>
          </a:p>
        </p:txBody>
      </p:sp>
      <p:sp>
        <p:nvSpPr>
          <p:cNvPr id="3" name="Содержимое 2"/>
          <p:cNvSpPr>
            <a:spLocks noGrp="1"/>
          </p:cNvSpPr>
          <p:nvPr>
            <p:ph idx="1"/>
          </p:nvPr>
        </p:nvSpPr>
        <p:spPr>
          <a:xfrm>
            <a:off x="539552" y="1484784"/>
            <a:ext cx="8229600" cy="4325112"/>
          </a:xfrm>
        </p:spPr>
        <p:txBody>
          <a:bodyPr>
            <a:normAutofit/>
          </a:bodyPr>
          <a:lstStyle/>
          <a:p>
            <a:pPr marL="109728" indent="0" algn="just">
              <a:lnSpc>
                <a:spcPct val="150000"/>
              </a:lnSpc>
              <a:buNone/>
            </a:pPr>
            <a:r>
              <a:rPr lang="ru-RU" sz="2400" dirty="0" smtClean="0">
                <a:solidFill>
                  <a:srgbClr val="0070C0"/>
                </a:solidFill>
                <a:latin typeface="Times New Roman" pitchFamily="18" charset="0"/>
                <a:cs typeface="Times New Roman" pitchFamily="18" charset="0"/>
              </a:rPr>
              <a:t>- это трудовые действия, направленные на выращивание растений, включающие в себя уход за ними в уголке природы и на территории ДОУ. </a:t>
            </a:r>
            <a:endParaRPr lang="ru-RU" sz="2400" dirty="0">
              <a:solidFill>
                <a:srgbClr val="0070C0"/>
              </a:solidFill>
              <a:latin typeface="Times New Roman" pitchFamily="18" charset="0"/>
              <a:cs typeface="Times New Roman" pitchFamily="18" charset="0"/>
            </a:endParaRPr>
          </a:p>
        </p:txBody>
      </p:sp>
      <p:pic>
        <p:nvPicPr>
          <p:cNvPr id="1026" name="Picture 2" descr="D:\Анна\Аня\фото\труд\2017-07-26\DSC0386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51920" y="3645024"/>
            <a:ext cx="4644984" cy="2611165"/>
          </a:xfrm>
          <a:prstGeom prst="rect">
            <a:avLst/>
          </a:prstGeom>
          <a:noFill/>
          <a:ln w="28575">
            <a:solidFill>
              <a:schemeClr val="accent1"/>
            </a:solidFill>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620688"/>
            <a:ext cx="8229600" cy="1066800"/>
          </a:xfrm>
        </p:spPr>
        <p:txBody>
          <a:bodyPr>
            <a:normAutofit/>
          </a:bodyPr>
          <a:lstStyle/>
          <a:p>
            <a:pPr algn="ctr"/>
            <a:r>
              <a:rPr lang="ru-RU" sz="2800" b="1" dirty="0" smtClean="0">
                <a:latin typeface="Times New Roman" panose="02020603050405020304" pitchFamily="18" charset="0"/>
                <a:cs typeface="Times New Roman" panose="02020603050405020304" pitchFamily="18" charset="0"/>
              </a:rPr>
              <a:t>Значение труда в природе для развития ребёнка</a:t>
            </a:r>
            <a:endParaRPr lang="ru-RU" sz="28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1700808"/>
            <a:ext cx="8229600" cy="4873728"/>
          </a:xfrm>
        </p:spPr>
        <p:txBody>
          <a:bodyPr>
            <a:normAutofit fontScale="92500" lnSpcReduction="10000"/>
          </a:bodyPr>
          <a:lstStyle/>
          <a:p>
            <a:pPr algn="just"/>
            <a:r>
              <a:rPr lang="ru-RU" sz="2100" dirty="0">
                <a:solidFill>
                  <a:srgbClr val="0070C0"/>
                </a:solidFill>
                <a:latin typeface="Times New Roman" panose="02020603050405020304" pitchFamily="18" charset="0"/>
                <a:cs typeface="Times New Roman" panose="02020603050405020304" pitchFamily="18" charset="0"/>
              </a:rPr>
              <a:t>Систематическая коллективная работа объединяет ребят, воспитывает у них трудолюбие и ответственность за порученное дело, доставляет им удовольствие и радость</a:t>
            </a:r>
            <a:r>
              <a:rPr lang="ru-RU" sz="2100" dirty="0" smtClean="0">
                <a:solidFill>
                  <a:srgbClr val="0070C0"/>
                </a:solidFill>
                <a:latin typeface="Times New Roman" panose="02020603050405020304" pitchFamily="18" charset="0"/>
                <a:cs typeface="Times New Roman" panose="02020603050405020304" pitchFamily="18" charset="0"/>
              </a:rPr>
              <a:t>.</a:t>
            </a:r>
          </a:p>
          <a:p>
            <a:pPr algn="just"/>
            <a:r>
              <a:rPr lang="ru-RU" sz="2100" dirty="0" smtClean="0">
                <a:solidFill>
                  <a:srgbClr val="0070C0"/>
                </a:solidFill>
                <a:latin typeface="Times New Roman" panose="02020603050405020304" pitchFamily="18" charset="0"/>
                <a:cs typeface="Times New Roman" panose="02020603050405020304" pitchFamily="18" charset="0"/>
              </a:rPr>
              <a:t> </a:t>
            </a:r>
            <a:r>
              <a:rPr lang="ru-RU" sz="2100" dirty="0">
                <a:solidFill>
                  <a:srgbClr val="0070C0"/>
                </a:solidFill>
                <a:latin typeface="Times New Roman" panose="02020603050405020304" pitchFamily="18" charset="0"/>
                <a:cs typeface="Times New Roman" panose="02020603050405020304" pitchFamily="18" charset="0"/>
              </a:rPr>
              <a:t>Работая на участке </a:t>
            </a:r>
            <a:r>
              <a:rPr lang="ru-RU" sz="2100" dirty="0" smtClean="0">
                <a:solidFill>
                  <a:srgbClr val="0070C0"/>
                </a:solidFill>
                <a:latin typeface="Times New Roman" panose="02020603050405020304" pitchFamily="18" charset="0"/>
                <a:cs typeface="Times New Roman" panose="02020603050405020304" pitchFamily="18" charset="0"/>
              </a:rPr>
              <a:t>(на </a:t>
            </a:r>
            <a:r>
              <a:rPr lang="ru-RU" sz="2100" dirty="0">
                <a:solidFill>
                  <a:srgbClr val="0070C0"/>
                </a:solidFill>
                <a:latin typeface="Times New Roman" panose="02020603050405020304" pitchFamily="18" charset="0"/>
                <a:cs typeface="Times New Roman" panose="02020603050405020304" pitchFamily="18" charset="0"/>
              </a:rPr>
              <a:t>огороде, цветнике), а также в уголке природы, дети овладевают простейшими практическими навыками обращения с </a:t>
            </a:r>
            <a:r>
              <a:rPr lang="ru-RU" sz="2100" dirty="0" smtClean="0">
                <a:solidFill>
                  <a:srgbClr val="0070C0"/>
                </a:solidFill>
                <a:latin typeface="Times New Roman" panose="02020603050405020304" pitchFamily="18" charset="0"/>
                <a:cs typeface="Times New Roman" panose="02020603050405020304" pitchFamily="18" charset="0"/>
              </a:rPr>
              <a:t>инвентарем.</a:t>
            </a:r>
          </a:p>
          <a:p>
            <a:pPr algn="just"/>
            <a:r>
              <a:rPr lang="ru-RU" sz="2100" dirty="0" smtClean="0">
                <a:solidFill>
                  <a:srgbClr val="0070C0"/>
                </a:solidFill>
                <a:latin typeface="Times New Roman" panose="02020603050405020304" pitchFamily="18" charset="0"/>
                <a:cs typeface="Times New Roman" panose="02020603050405020304" pitchFamily="18" charset="0"/>
              </a:rPr>
              <a:t>Усваивают </a:t>
            </a:r>
            <a:r>
              <a:rPr lang="ru-RU" sz="2100" dirty="0">
                <a:solidFill>
                  <a:srgbClr val="0070C0"/>
                </a:solidFill>
                <a:latin typeface="Times New Roman" panose="02020603050405020304" pitchFamily="18" charset="0"/>
                <a:cs typeface="Times New Roman" panose="02020603050405020304" pitchFamily="18" charset="0"/>
              </a:rPr>
              <a:t>приемы ухода за растениями, получают много сведений о росте и развитии растений</a:t>
            </a:r>
            <a:r>
              <a:rPr lang="ru-RU" sz="2100" dirty="0" smtClean="0">
                <a:solidFill>
                  <a:srgbClr val="0070C0"/>
                </a:solidFill>
                <a:latin typeface="Times New Roman" panose="02020603050405020304" pitchFamily="18" charset="0"/>
                <a:cs typeface="Times New Roman" panose="02020603050405020304" pitchFamily="18" charset="0"/>
              </a:rPr>
              <a:t>.</a:t>
            </a:r>
          </a:p>
          <a:p>
            <a:pPr algn="just"/>
            <a:r>
              <a:rPr lang="ru-RU" sz="2100" dirty="0" smtClean="0">
                <a:solidFill>
                  <a:srgbClr val="0070C0"/>
                </a:solidFill>
                <a:latin typeface="Times New Roman" panose="02020603050405020304" pitchFamily="18" charset="0"/>
                <a:cs typeface="Times New Roman" panose="02020603050405020304" pitchFamily="18" charset="0"/>
              </a:rPr>
              <a:t>Труд </a:t>
            </a:r>
            <a:r>
              <a:rPr lang="ru-RU" sz="2100" dirty="0">
                <a:solidFill>
                  <a:srgbClr val="0070C0"/>
                </a:solidFill>
                <a:latin typeface="Times New Roman" panose="02020603050405020304" pitchFamily="18" charset="0"/>
                <a:cs typeface="Times New Roman" panose="02020603050405020304" pitchFamily="18" charset="0"/>
              </a:rPr>
              <a:t>в природе способствует  развитию наблюдательности, любознательности детей, помогает воспитать любовь к природе</a:t>
            </a:r>
            <a:r>
              <a:rPr lang="ru-RU" sz="2100" dirty="0" smtClean="0">
                <a:solidFill>
                  <a:srgbClr val="0070C0"/>
                </a:solidFill>
                <a:latin typeface="Times New Roman" panose="02020603050405020304" pitchFamily="18" charset="0"/>
                <a:cs typeface="Times New Roman" panose="02020603050405020304" pitchFamily="18" charset="0"/>
              </a:rPr>
              <a:t>.</a:t>
            </a:r>
          </a:p>
          <a:p>
            <a:pPr algn="just"/>
            <a:r>
              <a:rPr lang="ru-RU" sz="2100" dirty="0" smtClean="0">
                <a:solidFill>
                  <a:srgbClr val="0070C0"/>
                </a:solidFill>
                <a:latin typeface="Times New Roman" panose="02020603050405020304" pitchFamily="18" charset="0"/>
                <a:cs typeface="Times New Roman" panose="02020603050405020304" pitchFamily="18" charset="0"/>
              </a:rPr>
              <a:t> </a:t>
            </a:r>
            <a:r>
              <a:rPr lang="ru-RU" sz="2100" dirty="0">
                <a:solidFill>
                  <a:srgbClr val="0070C0"/>
                </a:solidFill>
                <a:latin typeface="Times New Roman" panose="02020603050405020304" pitchFamily="18" charset="0"/>
                <a:cs typeface="Times New Roman" panose="02020603050405020304" pitchFamily="18" charset="0"/>
              </a:rPr>
              <a:t>При уходе за растениями, очень хорошо прослеживаются все причинно-следственные связи. Хорошо виден результат</a:t>
            </a:r>
            <a:r>
              <a:rPr lang="ru-RU" sz="2100" dirty="0" smtClean="0">
                <a:solidFill>
                  <a:srgbClr val="0070C0"/>
                </a:solidFill>
                <a:latin typeface="Times New Roman" panose="02020603050405020304" pitchFamily="18" charset="0"/>
                <a:cs typeface="Times New Roman" panose="02020603050405020304" pitchFamily="18" charset="0"/>
              </a:rPr>
              <a:t>.</a:t>
            </a:r>
          </a:p>
          <a:p>
            <a:pPr algn="just"/>
            <a:r>
              <a:rPr lang="ru-RU" sz="2100" dirty="0">
                <a:solidFill>
                  <a:srgbClr val="0070C0"/>
                </a:solidFill>
                <a:latin typeface="Times New Roman" panose="02020603050405020304" pitchFamily="18" charset="0"/>
                <a:cs typeface="Times New Roman" panose="02020603050405020304" pitchFamily="18" charset="0"/>
              </a:rPr>
              <a:t>Труд детей в природе связан с расширением кругозора детей, получением знаний, например о почве, посадочном материале, трудовых процессах, орудиях труда. На основе собственного опыта ребёнок наглядно убеждается в потребности живых организмов. </a:t>
            </a:r>
          </a:p>
          <a:p>
            <a:endParaRPr lang="ru-RU" dirty="0">
              <a:solidFill>
                <a:srgbClr val="0070C0"/>
              </a:solidFill>
            </a:endParaRPr>
          </a:p>
        </p:txBody>
      </p:sp>
    </p:spTree>
    <p:extLst>
      <p:ext uri="{BB962C8B-B14F-4D97-AF65-F5344CB8AC3E}">
        <p14:creationId xmlns:p14="http://schemas.microsoft.com/office/powerpoint/2010/main" val="3507153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476672"/>
            <a:ext cx="8229600" cy="1066800"/>
          </a:xfrm>
        </p:spPr>
        <p:txBody>
          <a:bodyPr>
            <a:normAutofit/>
          </a:bodyPr>
          <a:lstStyle/>
          <a:p>
            <a:pPr algn="ctr">
              <a:lnSpc>
                <a:spcPct val="150000"/>
              </a:lnSpc>
            </a:pPr>
            <a:r>
              <a:rPr lang="ru-RU" sz="2800" b="1" dirty="0" smtClean="0">
                <a:solidFill>
                  <a:srgbClr val="002060"/>
                </a:solidFill>
                <a:latin typeface="Times New Roman" pitchFamily="18" charset="0"/>
                <a:cs typeface="Times New Roman" pitchFamily="18" charset="0"/>
              </a:rPr>
              <a:t>Правила организации огорода в ДОУ:</a:t>
            </a:r>
            <a:endParaRPr lang="ru-RU" sz="2800" b="1" dirty="0">
              <a:solidFill>
                <a:srgbClr val="002060"/>
              </a:solidFill>
              <a:latin typeface="Times New Roman" pitchFamily="18" charset="0"/>
              <a:cs typeface="Times New Roman" pitchFamily="18" charset="0"/>
            </a:endParaRPr>
          </a:p>
        </p:txBody>
      </p:sp>
      <p:sp>
        <p:nvSpPr>
          <p:cNvPr id="3" name="Содержимое 2"/>
          <p:cNvSpPr>
            <a:spLocks noGrp="1"/>
          </p:cNvSpPr>
          <p:nvPr>
            <p:ph idx="1"/>
          </p:nvPr>
        </p:nvSpPr>
        <p:spPr>
          <a:xfrm>
            <a:off x="251520" y="1340768"/>
            <a:ext cx="8229600" cy="4325112"/>
          </a:xfrm>
        </p:spPr>
        <p:txBody>
          <a:bodyPr>
            <a:normAutofit fontScale="77500" lnSpcReduction="20000"/>
          </a:bodyPr>
          <a:lstStyle/>
          <a:p>
            <a:pPr algn="just">
              <a:lnSpc>
                <a:spcPct val="150000"/>
              </a:lnSpc>
              <a:buFont typeface="Wingdings" pitchFamily="2" charset="2"/>
              <a:buChar char="§"/>
            </a:pPr>
            <a:r>
              <a:rPr lang="ru-RU" dirty="0" smtClean="0">
                <a:solidFill>
                  <a:srgbClr val="0070C0"/>
                </a:solidFill>
              </a:rPr>
              <a:t> </a:t>
            </a:r>
            <a:r>
              <a:rPr lang="ru-RU" sz="2200" dirty="0" smtClean="0">
                <a:solidFill>
                  <a:srgbClr val="0070C0"/>
                </a:solidFill>
                <a:latin typeface="Times New Roman" pitchFamily="18" charset="0"/>
                <a:cs typeface="Times New Roman" pitchFamily="18" charset="0"/>
              </a:rPr>
              <a:t>хорошая освещенность;</a:t>
            </a:r>
          </a:p>
          <a:p>
            <a:pPr algn="just">
              <a:lnSpc>
                <a:spcPct val="150000"/>
              </a:lnSpc>
              <a:buFont typeface="Wingdings" pitchFamily="2" charset="2"/>
              <a:buChar char="§"/>
            </a:pPr>
            <a:r>
              <a:rPr lang="ru-RU" sz="2200" dirty="0" smtClean="0">
                <a:solidFill>
                  <a:srgbClr val="0070C0"/>
                </a:solidFill>
                <a:latin typeface="Times New Roman" pitchFamily="18" charset="0"/>
                <a:cs typeface="Times New Roman" pitchFamily="18" charset="0"/>
              </a:rPr>
              <a:t>ширина грядки не должна превышать 60 см, длина около 3 м.;</a:t>
            </a:r>
          </a:p>
          <a:p>
            <a:pPr algn="just">
              <a:lnSpc>
                <a:spcPct val="150000"/>
              </a:lnSpc>
              <a:buFont typeface="Wingdings" pitchFamily="2" charset="2"/>
              <a:buChar char="§"/>
            </a:pPr>
            <a:r>
              <a:rPr lang="ru-RU" sz="2200" dirty="0">
                <a:solidFill>
                  <a:srgbClr val="0070C0"/>
                </a:solidFill>
                <a:latin typeface="Times New Roman" pitchFamily="18" charset="0"/>
                <a:cs typeface="Times New Roman" pitchFamily="18" charset="0"/>
              </a:rPr>
              <a:t>о</a:t>
            </a:r>
            <a:r>
              <a:rPr lang="ru-RU" sz="2200" dirty="0" smtClean="0">
                <a:solidFill>
                  <a:srgbClr val="0070C0"/>
                </a:solidFill>
                <a:latin typeface="Times New Roman" pitchFamily="18" charset="0"/>
                <a:cs typeface="Times New Roman" pitchFamily="18" charset="0"/>
              </a:rPr>
              <a:t>город в детском саду должен иметь и главную дорожку шириной около одного метра, благодаря которой дети смогут пройти к грядкам, а воспитатель сможет провести организованную образовательную деятельность и наблюдения;</a:t>
            </a:r>
          </a:p>
          <a:p>
            <a:pPr algn="just">
              <a:lnSpc>
                <a:spcPct val="150000"/>
              </a:lnSpc>
              <a:buFont typeface="Wingdings" pitchFamily="2" charset="2"/>
              <a:buChar char="§"/>
            </a:pPr>
            <a:r>
              <a:rPr lang="ru-RU" sz="2200" dirty="0">
                <a:solidFill>
                  <a:srgbClr val="0070C0"/>
                </a:solidFill>
                <a:latin typeface="Times New Roman" pitchFamily="18" charset="0"/>
                <a:cs typeface="Times New Roman" pitchFamily="18" charset="0"/>
              </a:rPr>
              <a:t>к</a:t>
            </a:r>
            <a:r>
              <a:rPr lang="ru-RU" sz="2200" dirty="0" smtClean="0">
                <a:solidFill>
                  <a:srgbClr val="0070C0"/>
                </a:solidFill>
                <a:latin typeface="Times New Roman" pitchFamily="18" charset="0"/>
                <a:cs typeface="Times New Roman" pitchFamily="18" charset="0"/>
              </a:rPr>
              <a:t>ультуры сажают в соответствии с возрастом детей, каждая возрастная группа имеет свои грядки на общем огороде;</a:t>
            </a:r>
          </a:p>
          <a:p>
            <a:pPr algn="just">
              <a:lnSpc>
                <a:spcPct val="150000"/>
              </a:lnSpc>
              <a:buFont typeface="Wingdings" pitchFamily="2" charset="2"/>
              <a:buChar char="§"/>
            </a:pPr>
            <a:r>
              <a:rPr lang="ru-RU" sz="2200" dirty="0">
                <a:solidFill>
                  <a:srgbClr val="0070C0"/>
                </a:solidFill>
                <a:latin typeface="Times New Roman" pitchFamily="18" charset="0"/>
                <a:cs typeface="Times New Roman" pitchFamily="18" charset="0"/>
              </a:rPr>
              <a:t>о</a:t>
            </a:r>
            <a:r>
              <a:rPr lang="ru-RU" sz="2200" dirty="0" smtClean="0">
                <a:solidFill>
                  <a:srgbClr val="0070C0"/>
                </a:solidFill>
                <a:latin typeface="Times New Roman" pitchFamily="18" charset="0"/>
                <a:cs typeface="Times New Roman" pitchFamily="18" charset="0"/>
              </a:rPr>
              <a:t>бязательно наличие скамейки;</a:t>
            </a:r>
          </a:p>
          <a:p>
            <a:pPr algn="just">
              <a:lnSpc>
                <a:spcPct val="150000"/>
              </a:lnSpc>
              <a:buFont typeface="Wingdings" pitchFamily="2" charset="2"/>
              <a:buChar char="§"/>
            </a:pPr>
            <a:r>
              <a:rPr lang="ru-RU" sz="2200" dirty="0">
                <a:solidFill>
                  <a:srgbClr val="0070C0"/>
                </a:solidFill>
                <a:latin typeface="Times New Roman" pitchFamily="18" charset="0"/>
                <a:cs typeface="Times New Roman" pitchFamily="18" charset="0"/>
              </a:rPr>
              <a:t>б</a:t>
            </a:r>
            <a:r>
              <a:rPr lang="ru-RU" sz="2200" dirty="0" smtClean="0">
                <a:solidFill>
                  <a:srgbClr val="0070C0"/>
                </a:solidFill>
                <a:latin typeface="Times New Roman" pitchFamily="18" charset="0"/>
                <a:cs typeface="Times New Roman" pitchFamily="18" charset="0"/>
              </a:rPr>
              <a:t>лизкий доступ к воде;</a:t>
            </a:r>
          </a:p>
          <a:p>
            <a:pPr algn="just">
              <a:lnSpc>
                <a:spcPct val="150000"/>
              </a:lnSpc>
              <a:buFont typeface="Wingdings" pitchFamily="2" charset="2"/>
              <a:buChar char="§"/>
            </a:pPr>
            <a:r>
              <a:rPr lang="ru-RU" sz="2200" dirty="0">
                <a:solidFill>
                  <a:srgbClr val="0070C0"/>
                </a:solidFill>
                <a:latin typeface="Times New Roman" pitchFamily="18" charset="0"/>
                <a:cs typeface="Times New Roman" pitchFamily="18" charset="0"/>
              </a:rPr>
              <a:t>у</a:t>
            </a:r>
            <a:r>
              <a:rPr lang="ru-RU" sz="2200" dirty="0" smtClean="0">
                <a:solidFill>
                  <a:srgbClr val="0070C0"/>
                </a:solidFill>
                <a:latin typeface="Times New Roman" pitchFamily="18" charset="0"/>
                <a:cs typeface="Times New Roman" pitchFamily="18" charset="0"/>
              </a:rPr>
              <a:t>словия для мытья рук.</a:t>
            </a:r>
          </a:p>
          <a:p>
            <a:endParaRPr lang="ru-RU" dirty="0" smtClean="0"/>
          </a:p>
          <a:p>
            <a:endParaRPr lang="ru-RU" dirty="0"/>
          </a:p>
        </p:txBody>
      </p:sp>
      <p:pic>
        <p:nvPicPr>
          <p:cNvPr id="2050" name="Picture 2" descr="C:\Users\МБДОУ ДС 28\Desktop\огород\Новая папка\DSC0375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59723" y="3861048"/>
            <a:ext cx="4739499" cy="2664296"/>
          </a:xfrm>
          <a:prstGeom prst="rect">
            <a:avLst/>
          </a:prstGeom>
          <a:noFill/>
          <a:ln w="38100">
            <a:solidFill>
              <a:srgbClr val="0070C0"/>
            </a:solidFill>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14356"/>
            <a:ext cx="8229600" cy="928694"/>
          </a:xfrm>
        </p:spPr>
        <p:txBody>
          <a:bodyPr>
            <a:normAutofit/>
          </a:bodyPr>
          <a:lstStyle/>
          <a:p>
            <a:pPr algn="ctr">
              <a:lnSpc>
                <a:spcPct val="150000"/>
              </a:lnSpc>
            </a:pPr>
            <a:r>
              <a:rPr lang="ru-RU" sz="2400" b="1" dirty="0" smtClean="0">
                <a:solidFill>
                  <a:srgbClr val="002060"/>
                </a:solidFill>
                <a:latin typeface="Times New Roman" pitchFamily="18" charset="0"/>
                <a:cs typeface="Times New Roman" pitchFamily="18" charset="0"/>
              </a:rPr>
              <a:t>Что сажать на огороде в детском саду?</a:t>
            </a:r>
            <a:endParaRPr lang="ru-RU" sz="2400" b="1" dirty="0">
              <a:solidFill>
                <a:srgbClr val="002060"/>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2132856"/>
            <a:ext cx="8229600" cy="4441680"/>
          </a:xfrm>
        </p:spPr>
        <p:txBody>
          <a:bodyPr>
            <a:normAutofit/>
          </a:bodyPr>
          <a:lstStyle/>
          <a:p>
            <a:pPr marL="109728" indent="0" algn="just">
              <a:lnSpc>
                <a:spcPct val="150000"/>
              </a:lnSpc>
              <a:buNone/>
            </a:pPr>
            <a:r>
              <a:rPr lang="ru-RU" sz="1800" b="1" dirty="0" smtClean="0">
                <a:solidFill>
                  <a:srgbClr val="0070C0"/>
                </a:solidFill>
                <a:latin typeface="Times New Roman" pitchFamily="18" charset="0"/>
                <a:cs typeface="Times New Roman" pitchFamily="18" charset="0"/>
              </a:rPr>
              <a:t> В младшей группе </a:t>
            </a:r>
            <a:r>
              <a:rPr lang="ru-RU" sz="1800" dirty="0" smtClean="0">
                <a:solidFill>
                  <a:srgbClr val="0070C0"/>
                </a:solidFill>
                <a:latin typeface="Times New Roman" pitchFamily="18" charset="0"/>
                <a:cs typeface="Times New Roman" pitchFamily="18" charset="0"/>
              </a:rPr>
              <a:t>для посадки выбираем семена быстрорастущих и раносозревающих культур, которые можно употреблять в пищу в весенний и летний сезоны. Основное требование к посадочному материалу: семена и луковицы должны быть крупного размера. На своём огороде малыши самостоятельно высаживают лук, горох, бобы, фасоль, кабачки. Мелкие семена редиса, моркови, укропа, репы, салата для малышей могут посеять старшие дети или воспитатель.</a:t>
            </a:r>
            <a:endParaRPr lang="ru-RU" sz="1800" dirty="0">
              <a:solidFill>
                <a:srgbClr val="0070C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1520" y="980728"/>
            <a:ext cx="8568952" cy="5593808"/>
          </a:xfrm>
        </p:spPr>
        <p:txBody>
          <a:bodyPr>
            <a:normAutofit/>
          </a:bodyPr>
          <a:lstStyle/>
          <a:p>
            <a:pPr algn="just">
              <a:lnSpc>
                <a:spcPct val="150000"/>
              </a:lnSpc>
            </a:pPr>
            <a:r>
              <a:rPr lang="ru-RU" sz="2400" dirty="0" smtClean="0">
                <a:solidFill>
                  <a:srgbClr val="0070C0"/>
                </a:solidFill>
                <a:latin typeface="Times New Roman" pitchFamily="18" charset="0"/>
                <a:cs typeface="Times New Roman" pitchFamily="18" charset="0"/>
              </a:rPr>
              <a:t> </a:t>
            </a:r>
            <a:r>
              <a:rPr lang="ru-RU" sz="1900" b="1" dirty="0" smtClean="0">
                <a:solidFill>
                  <a:srgbClr val="0070C0"/>
                </a:solidFill>
                <a:latin typeface="Times New Roman" pitchFamily="18" charset="0"/>
                <a:cs typeface="Times New Roman" pitchFamily="18" charset="0"/>
              </a:rPr>
              <a:t>В средней группе </a:t>
            </a:r>
            <a:r>
              <a:rPr lang="ru-RU" sz="1900" dirty="0" smtClean="0">
                <a:solidFill>
                  <a:srgbClr val="0070C0"/>
                </a:solidFill>
                <a:latin typeface="Times New Roman" pitchFamily="18" charset="0"/>
                <a:cs typeface="Times New Roman" pitchFamily="18" charset="0"/>
              </a:rPr>
              <a:t>выращиваем уже известные огородные культуры, но сеем семена разных сортов (например, кабачки с разной окраской плодов), чтобы показать детям многообразие растений, их общие признаки и различия.</a:t>
            </a:r>
          </a:p>
          <a:p>
            <a:pPr algn="just">
              <a:lnSpc>
                <a:spcPct val="150000"/>
              </a:lnSpc>
            </a:pPr>
            <a:endParaRPr lang="ru-RU" sz="1900" dirty="0" smtClean="0">
              <a:solidFill>
                <a:srgbClr val="0070C0"/>
              </a:solidFill>
              <a:latin typeface="Times New Roman" pitchFamily="18" charset="0"/>
              <a:cs typeface="Times New Roman" pitchFamily="18" charset="0"/>
            </a:endParaRPr>
          </a:p>
          <a:p>
            <a:pPr algn="just">
              <a:lnSpc>
                <a:spcPct val="150000"/>
              </a:lnSpc>
            </a:pPr>
            <a:r>
              <a:rPr lang="ru-RU" sz="1900" b="1" dirty="0">
                <a:solidFill>
                  <a:srgbClr val="0070C0"/>
                </a:solidFill>
                <a:latin typeface="Times New Roman" pitchFamily="18" charset="0"/>
                <a:cs typeface="Times New Roman" pitchFamily="18" charset="0"/>
              </a:rPr>
              <a:t>В старшей и подготовительной группах </a:t>
            </a:r>
            <a:r>
              <a:rPr lang="ru-RU" sz="1900" dirty="0">
                <a:solidFill>
                  <a:srgbClr val="0070C0"/>
                </a:solidFill>
                <a:latin typeface="Times New Roman" pitchFamily="18" charset="0"/>
                <a:cs typeface="Times New Roman" pitchFamily="18" charset="0"/>
              </a:rPr>
              <a:t>берём для выращивания на огороде такие овощные культуры, как зеленые (укроп, салат, щавель и другие), луковые (лук-</a:t>
            </a:r>
            <a:r>
              <a:rPr lang="ru-RU" sz="1900" dirty="0" err="1">
                <a:solidFill>
                  <a:srgbClr val="0070C0"/>
                </a:solidFill>
                <a:latin typeface="Times New Roman" pitchFamily="18" charset="0"/>
                <a:cs typeface="Times New Roman" pitchFamily="18" charset="0"/>
              </a:rPr>
              <a:t>батун</a:t>
            </a:r>
            <a:r>
              <a:rPr lang="ru-RU" sz="1900" dirty="0">
                <a:solidFill>
                  <a:srgbClr val="0070C0"/>
                </a:solidFill>
                <a:latin typeface="Times New Roman" pitchFamily="18" charset="0"/>
                <a:cs typeface="Times New Roman" pitchFamily="18" charset="0"/>
              </a:rPr>
              <a:t>, чеснок, лук репчатый), капустные (капуста белокочанная, краснокочанная), плодовые (огурец, томат, перец), корнеплоды (морковь, редис, свёкла) и клубнеплоды (картофель), бобовые (горох, фасоль), хлебные злаки.</a:t>
            </a:r>
          </a:p>
          <a:p>
            <a:pPr algn="just">
              <a:lnSpc>
                <a:spcPct val="150000"/>
              </a:lnSpc>
            </a:pPr>
            <a:endParaRPr lang="ru-RU" sz="2400" dirty="0">
              <a:solidFill>
                <a:srgbClr val="0070C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71480"/>
            <a:ext cx="8229600" cy="857256"/>
          </a:xfrm>
        </p:spPr>
        <p:txBody>
          <a:bodyPr>
            <a:normAutofit/>
          </a:bodyPr>
          <a:lstStyle/>
          <a:p>
            <a:pPr algn="ctr">
              <a:lnSpc>
                <a:spcPct val="150000"/>
              </a:lnSpc>
            </a:pPr>
            <a:r>
              <a:rPr lang="ru-RU" sz="2400" b="1" dirty="0" smtClean="0">
                <a:latin typeface="Times New Roman" pitchFamily="18" charset="0"/>
                <a:cs typeface="Times New Roman" pitchFamily="18" charset="0"/>
              </a:rPr>
              <a:t>Правила работы с детьми на огороде</a:t>
            </a:r>
            <a:endParaRPr lang="ru-RU" sz="2400" b="1" dirty="0">
              <a:latin typeface="Times New Roman" pitchFamily="18" charset="0"/>
              <a:cs typeface="Times New Roman" pitchFamily="18" charset="0"/>
            </a:endParaRPr>
          </a:p>
        </p:txBody>
      </p:sp>
      <p:sp>
        <p:nvSpPr>
          <p:cNvPr id="3" name="Содержимое 2"/>
          <p:cNvSpPr>
            <a:spLocks noGrp="1"/>
          </p:cNvSpPr>
          <p:nvPr>
            <p:ph idx="1"/>
          </p:nvPr>
        </p:nvSpPr>
        <p:spPr>
          <a:xfrm>
            <a:off x="457200" y="1500174"/>
            <a:ext cx="8229600" cy="5074362"/>
          </a:xfrm>
        </p:spPr>
        <p:txBody>
          <a:bodyPr>
            <a:normAutofit/>
          </a:bodyPr>
          <a:lstStyle/>
          <a:p>
            <a:pPr algn="just">
              <a:lnSpc>
                <a:spcPct val="150000"/>
              </a:lnSpc>
              <a:buNone/>
            </a:pPr>
            <a:r>
              <a:rPr lang="ru-RU" sz="1800" dirty="0" smtClean="0">
                <a:solidFill>
                  <a:srgbClr val="0070C0"/>
                </a:solidFill>
                <a:latin typeface="Times New Roman" pitchFamily="18" charset="0"/>
                <a:cs typeface="Times New Roman" pitchFamily="18" charset="0"/>
              </a:rPr>
              <a:t>1. </a:t>
            </a:r>
            <a:r>
              <a:rPr lang="ru-RU" sz="1800" dirty="0">
                <a:solidFill>
                  <a:srgbClr val="0070C0"/>
                </a:solidFill>
              </a:rPr>
              <a:t>Перед началом любых работ педагог проверяет участок на наличие опасных предметов и растений</a:t>
            </a:r>
            <a:r>
              <a:rPr lang="ru-RU" sz="1800" dirty="0" smtClean="0">
                <a:solidFill>
                  <a:srgbClr val="0070C0"/>
                </a:solidFill>
              </a:rPr>
              <a:t>.</a:t>
            </a:r>
            <a:endParaRPr lang="ru-RU" sz="1800" dirty="0" smtClean="0">
              <a:solidFill>
                <a:srgbClr val="0070C0"/>
              </a:solidFill>
              <a:latin typeface="Times New Roman" pitchFamily="18" charset="0"/>
              <a:cs typeface="Times New Roman" pitchFamily="18" charset="0"/>
            </a:endParaRPr>
          </a:p>
          <a:p>
            <a:pPr algn="just">
              <a:lnSpc>
                <a:spcPct val="150000"/>
              </a:lnSpc>
              <a:buNone/>
            </a:pPr>
            <a:r>
              <a:rPr lang="ru-RU" sz="1800" dirty="0" smtClean="0">
                <a:solidFill>
                  <a:srgbClr val="0070C0"/>
                </a:solidFill>
                <a:latin typeface="Times New Roman" pitchFamily="18" charset="0"/>
                <a:cs typeface="Times New Roman" pitchFamily="18" charset="0"/>
              </a:rPr>
              <a:t>2. Безопасный в использовании инвентарь, соответствующий росту и возрасту.</a:t>
            </a:r>
          </a:p>
          <a:p>
            <a:pPr algn="just">
              <a:lnSpc>
                <a:spcPct val="150000"/>
              </a:lnSpc>
              <a:buNone/>
            </a:pPr>
            <a:r>
              <a:rPr lang="ru-RU" sz="1800" dirty="0" smtClean="0">
                <a:solidFill>
                  <a:srgbClr val="0070C0"/>
                </a:solidFill>
                <a:latin typeface="Times New Roman" pitchFamily="18" charset="0"/>
                <a:cs typeface="Times New Roman" pitchFamily="18" charset="0"/>
              </a:rPr>
              <a:t>3. Запрещается перенос детьми тяжести больше 2-2.5 кг.</a:t>
            </a:r>
          </a:p>
          <a:p>
            <a:pPr algn="just">
              <a:lnSpc>
                <a:spcPct val="150000"/>
              </a:lnSpc>
              <a:buNone/>
            </a:pPr>
            <a:r>
              <a:rPr lang="ru-RU" sz="1800" dirty="0" smtClean="0">
                <a:solidFill>
                  <a:srgbClr val="0070C0"/>
                </a:solidFill>
                <a:latin typeface="Times New Roman" pitchFamily="18" charset="0"/>
                <a:cs typeface="Times New Roman" pitchFamily="18" charset="0"/>
              </a:rPr>
              <a:t>4.Работа организуется в утренние и вечерние часы по подгруппам.</a:t>
            </a:r>
          </a:p>
          <a:p>
            <a:pPr algn="just">
              <a:lnSpc>
                <a:spcPct val="150000"/>
              </a:lnSpc>
              <a:buNone/>
            </a:pPr>
            <a:r>
              <a:rPr lang="ru-RU" sz="1800" dirty="0" smtClean="0">
                <a:solidFill>
                  <a:srgbClr val="0070C0"/>
                </a:solidFill>
                <a:latin typeface="Times New Roman" pitchFamily="18" charset="0"/>
                <a:cs typeface="Times New Roman" pitchFamily="18" charset="0"/>
              </a:rPr>
              <a:t>5.Продолжительность работы должна быть в соответствии с возрастом. Воспитатель не должен допускать переутомления детей.</a:t>
            </a:r>
          </a:p>
          <a:p>
            <a:pPr algn="just">
              <a:lnSpc>
                <a:spcPct val="150000"/>
              </a:lnSpc>
              <a:buNone/>
            </a:pPr>
            <a:r>
              <a:rPr lang="ru-RU" sz="1800" dirty="0" smtClean="0">
                <a:solidFill>
                  <a:srgbClr val="0070C0"/>
                </a:solidFill>
                <a:latin typeface="Times New Roman" pitchFamily="18" charset="0"/>
                <a:cs typeface="Times New Roman" pitchFamily="18" charset="0"/>
              </a:rPr>
              <a:t>6.После </a:t>
            </a:r>
            <a:r>
              <a:rPr lang="ru-RU" sz="1800" dirty="0">
                <a:solidFill>
                  <a:srgbClr val="0070C0"/>
                </a:solidFill>
                <a:latin typeface="Times New Roman" pitchFamily="18" charset="0"/>
                <a:cs typeface="Times New Roman" pitchFamily="18" charset="0"/>
              </a:rPr>
              <a:t>окончания работы, инвентарь очищается от земли и просушивается</a:t>
            </a:r>
            <a:r>
              <a:rPr lang="ru-RU" sz="1800" dirty="0" smtClean="0">
                <a:solidFill>
                  <a:srgbClr val="0070C0"/>
                </a:solidFill>
                <a:latin typeface="Times New Roman" pitchFamily="18" charset="0"/>
                <a:cs typeface="Times New Roman" pitchFamily="18" charset="0"/>
              </a:rPr>
              <a:t>.</a:t>
            </a:r>
          </a:p>
          <a:p>
            <a:pPr algn="just">
              <a:lnSpc>
                <a:spcPct val="150000"/>
              </a:lnSpc>
              <a:buNone/>
            </a:pPr>
            <a:r>
              <a:rPr lang="ru-RU" sz="1800" dirty="0" smtClean="0">
                <a:solidFill>
                  <a:srgbClr val="0070C0"/>
                </a:solidFill>
                <a:latin typeface="Times New Roman" pitchFamily="18" charset="0"/>
                <a:cs typeface="Times New Roman" pitchFamily="18" charset="0"/>
              </a:rPr>
              <a:t>7. После любого вида труда дети моют руки.</a:t>
            </a:r>
            <a:endParaRPr lang="ru-RU" sz="1800" dirty="0">
              <a:solidFill>
                <a:srgbClr val="0070C0"/>
              </a:solidFill>
              <a:latin typeface="Times New Roman" pitchFamily="18" charset="0"/>
              <a:cs typeface="Times New Roman" pitchFamily="18" charset="0"/>
            </a:endParaRPr>
          </a:p>
          <a:p>
            <a:pPr algn="just">
              <a:lnSpc>
                <a:spcPct val="150000"/>
              </a:lnSpc>
              <a:buNone/>
            </a:pPr>
            <a:endParaRPr lang="ru-RU" sz="1800" dirty="0">
              <a:solidFill>
                <a:srgbClr val="0070C0"/>
              </a:solidFill>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548680"/>
            <a:ext cx="8229600" cy="1066800"/>
          </a:xfrm>
        </p:spPr>
        <p:txBody>
          <a:bodyPr>
            <a:normAutofit/>
          </a:bodyPr>
          <a:lstStyle/>
          <a:p>
            <a:pPr algn="ctr">
              <a:lnSpc>
                <a:spcPct val="150000"/>
              </a:lnSpc>
            </a:pPr>
            <a:r>
              <a:rPr lang="ru-RU" sz="2400" b="1" dirty="0" smtClean="0">
                <a:solidFill>
                  <a:srgbClr val="002060"/>
                </a:solidFill>
                <a:latin typeface="Times New Roman" pitchFamily="18" charset="0"/>
                <a:cs typeface="Times New Roman" pitchFamily="18" charset="0"/>
              </a:rPr>
              <a:t>Труд детей на огороде организуем в следующих формах:</a:t>
            </a:r>
            <a:endParaRPr lang="ru-RU" sz="2400" b="1" dirty="0">
              <a:solidFill>
                <a:srgbClr val="002060"/>
              </a:solidFill>
            </a:endParaRPr>
          </a:p>
        </p:txBody>
      </p:sp>
      <p:sp>
        <p:nvSpPr>
          <p:cNvPr id="3" name="Содержимое 2"/>
          <p:cNvSpPr>
            <a:spLocks noGrp="1"/>
          </p:cNvSpPr>
          <p:nvPr>
            <p:ph idx="1"/>
          </p:nvPr>
        </p:nvSpPr>
        <p:spPr>
          <a:xfrm>
            <a:off x="395536" y="1628800"/>
            <a:ext cx="8229600" cy="4325112"/>
          </a:xfrm>
        </p:spPr>
        <p:txBody>
          <a:bodyPr>
            <a:normAutofit/>
          </a:bodyPr>
          <a:lstStyle/>
          <a:p>
            <a:pPr algn="just">
              <a:lnSpc>
                <a:spcPct val="150000"/>
              </a:lnSpc>
            </a:pPr>
            <a:r>
              <a:rPr lang="ru-RU" sz="1900" dirty="0" smtClean="0">
                <a:solidFill>
                  <a:srgbClr val="0070C0"/>
                </a:solidFill>
                <a:latin typeface="Times New Roman" pitchFamily="18" charset="0"/>
                <a:cs typeface="Times New Roman" pitchFamily="18" charset="0"/>
              </a:rPr>
              <a:t>индивидуальные поручения – преимущественно в младших группах, </a:t>
            </a:r>
          </a:p>
          <a:p>
            <a:pPr algn="just">
              <a:lnSpc>
                <a:spcPct val="150000"/>
              </a:lnSpc>
            </a:pPr>
            <a:r>
              <a:rPr lang="ru-RU" sz="1900" dirty="0" smtClean="0">
                <a:solidFill>
                  <a:srgbClr val="0070C0"/>
                </a:solidFill>
                <a:latin typeface="Times New Roman" pitchFamily="18" charset="0"/>
                <a:cs typeface="Times New Roman" pitchFamily="18" charset="0"/>
              </a:rPr>
              <a:t>коллективный труд;</a:t>
            </a:r>
          </a:p>
          <a:p>
            <a:pPr algn="just">
              <a:lnSpc>
                <a:spcPct val="150000"/>
              </a:lnSpc>
            </a:pPr>
            <a:r>
              <a:rPr lang="ru-RU" sz="1900" dirty="0" smtClean="0">
                <a:solidFill>
                  <a:srgbClr val="0070C0"/>
                </a:solidFill>
                <a:latin typeface="Times New Roman" pitchFamily="18" charset="0"/>
                <a:cs typeface="Times New Roman" pitchFamily="18" charset="0"/>
              </a:rPr>
              <a:t> дежурства. </a:t>
            </a:r>
          </a:p>
          <a:p>
            <a:endParaRPr lang="ru-RU" dirty="0"/>
          </a:p>
        </p:txBody>
      </p:sp>
      <p:pic>
        <p:nvPicPr>
          <p:cNvPr id="3074" name="Picture 2" descr="D:\Анна\Аня\фото\труд\2017-07-26\DSC0386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3585026"/>
            <a:ext cx="4099025" cy="2304256"/>
          </a:xfrm>
          <a:prstGeom prst="rect">
            <a:avLst/>
          </a:prstGeom>
          <a:noFill/>
          <a:ln w="38100">
            <a:solidFill>
              <a:srgbClr val="0070C0"/>
            </a:solidFill>
          </a:ln>
          <a:extLst>
            <a:ext uri="{909E8E84-426E-40DD-AFC4-6F175D3DCCD1}">
              <a14:hiddenFill xmlns:a14="http://schemas.microsoft.com/office/drawing/2010/main">
                <a:solidFill>
                  <a:srgbClr val="FFFFFF"/>
                </a:solidFill>
              </a14:hiddenFill>
            </a:ext>
          </a:extLst>
        </p:spPr>
      </p:pic>
      <p:pic>
        <p:nvPicPr>
          <p:cNvPr id="3075" name="Picture 3" descr="D:\Анна\Аня\фото\труд\2017-07-26\DSC0386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8024" y="3551179"/>
            <a:ext cx="4159236" cy="2338103"/>
          </a:xfrm>
          <a:prstGeom prst="rect">
            <a:avLst/>
          </a:prstGeom>
          <a:noFill/>
          <a:ln w="38100">
            <a:solidFill>
              <a:srgbClr val="0070C0"/>
            </a:solidFill>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92696"/>
            <a:ext cx="8229600" cy="1066800"/>
          </a:xfrm>
        </p:spPr>
        <p:txBody>
          <a:bodyPr>
            <a:normAutofit/>
          </a:bodyPr>
          <a:lstStyle/>
          <a:p>
            <a:pPr algn="ctr">
              <a:lnSpc>
                <a:spcPct val="150000"/>
              </a:lnSpc>
            </a:pPr>
            <a:r>
              <a:rPr lang="ru-RU" sz="2400" b="1" dirty="0" smtClean="0">
                <a:solidFill>
                  <a:srgbClr val="002060"/>
                </a:solidFill>
                <a:latin typeface="Times New Roman" pitchFamily="18" charset="0"/>
                <a:cs typeface="Times New Roman" pitchFamily="18" charset="0"/>
              </a:rPr>
              <a:t>Требования к оформлению природного уголка:</a:t>
            </a:r>
            <a:endParaRPr lang="ru-RU" sz="2400" b="1" dirty="0">
              <a:solidFill>
                <a:srgbClr val="002060"/>
              </a:solidFill>
              <a:latin typeface="Times New Roman" pitchFamily="18" charset="0"/>
              <a:cs typeface="Times New Roman" pitchFamily="18" charset="0"/>
            </a:endParaRPr>
          </a:p>
        </p:txBody>
      </p:sp>
      <p:sp>
        <p:nvSpPr>
          <p:cNvPr id="3" name="Содержимое 2"/>
          <p:cNvSpPr>
            <a:spLocks noGrp="1"/>
          </p:cNvSpPr>
          <p:nvPr>
            <p:ph idx="1"/>
          </p:nvPr>
        </p:nvSpPr>
        <p:spPr>
          <a:xfrm>
            <a:off x="539552" y="1628800"/>
            <a:ext cx="8229600" cy="4325112"/>
          </a:xfrm>
        </p:spPr>
        <p:txBody>
          <a:bodyPr>
            <a:normAutofit fontScale="92500" lnSpcReduction="20000"/>
          </a:bodyPr>
          <a:lstStyle/>
          <a:p>
            <a:pPr algn="just">
              <a:lnSpc>
                <a:spcPct val="150000"/>
              </a:lnSpc>
            </a:pPr>
            <a:r>
              <a:rPr lang="ru-RU" sz="2400" dirty="0" smtClean="0">
                <a:solidFill>
                  <a:srgbClr val="0070C0"/>
                </a:solidFill>
                <a:latin typeface="Times New Roman" pitchFamily="18" charset="0"/>
                <a:cs typeface="Times New Roman" pitchFamily="18" charset="0"/>
              </a:rPr>
              <a:t> </a:t>
            </a:r>
            <a:r>
              <a:rPr lang="ru-RU" sz="1900" dirty="0" smtClean="0">
                <a:solidFill>
                  <a:srgbClr val="0070C0"/>
                </a:solidFill>
                <a:latin typeface="Times New Roman" pitchFamily="18" charset="0"/>
                <a:cs typeface="Times New Roman" pitchFamily="18" charset="0"/>
              </a:rPr>
              <a:t>цветы должны быть красивыми, привлекающими внимание, ухоженные;</a:t>
            </a:r>
          </a:p>
          <a:p>
            <a:pPr algn="just">
              <a:lnSpc>
                <a:spcPct val="150000"/>
              </a:lnSpc>
            </a:pPr>
            <a:r>
              <a:rPr lang="ru-RU" sz="1900" dirty="0" smtClean="0">
                <a:solidFill>
                  <a:srgbClr val="0070C0"/>
                </a:solidFill>
                <a:latin typeface="Times New Roman" pitchFamily="18" charset="0"/>
                <a:cs typeface="Times New Roman" pitchFamily="18" charset="0"/>
              </a:rPr>
              <a:t>не ядовитые и не колючие;</a:t>
            </a:r>
          </a:p>
          <a:p>
            <a:pPr algn="just">
              <a:lnSpc>
                <a:spcPct val="150000"/>
              </a:lnSpc>
            </a:pPr>
            <a:r>
              <a:rPr lang="ru-RU" sz="1900" dirty="0" smtClean="0">
                <a:solidFill>
                  <a:srgbClr val="0070C0"/>
                </a:solidFill>
                <a:latin typeface="Times New Roman" pitchFamily="18" charset="0"/>
                <a:cs typeface="Times New Roman" pitchFamily="18" charset="0"/>
              </a:rPr>
              <a:t>растения, преимущественно,  должны принадлежать той экосистеме, в которой расположен детский сад;</a:t>
            </a:r>
          </a:p>
          <a:p>
            <a:pPr algn="just">
              <a:lnSpc>
                <a:spcPct val="150000"/>
              </a:lnSpc>
            </a:pPr>
            <a:r>
              <a:rPr lang="ru-RU" sz="1900" dirty="0">
                <a:solidFill>
                  <a:srgbClr val="0070C0"/>
                </a:solidFill>
                <a:latin typeface="Times New Roman" pitchFamily="18" charset="0"/>
                <a:cs typeface="Times New Roman" pitchFamily="18" charset="0"/>
              </a:rPr>
              <a:t>п</a:t>
            </a:r>
            <a:r>
              <a:rPr lang="ru-RU" sz="1900" dirty="0" smtClean="0">
                <a:solidFill>
                  <a:srgbClr val="0070C0"/>
                </a:solidFill>
                <a:latin typeface="Times New Roman" pitchFamily="18" charset="0"/>
                <a:cs typeface="Times New Roman" pitchFamily="18" charset="0"/>
              </a:rPr>
              <a:t>риоритет отдаётся растениям, имеющим полезные свойства для организма;</a:t>
            </a:r>
          </a:p>
          <a:p>
            <a:pPr algn="just">
              <a:lnSpc>
                <a:spcPct val="150000"/>
              </a:lnSpc>
            </a:pPr>
            <a:r>
              <a:rPr lang="ru-RU" sz="1900" dirty="0" smtClean="0">
                <a:solidFill>
                  <a:srgbClr val="0070C0"/>
                </a:solidFill>
                <a:latin typeface="Times New Roman" pitchFamily="18" charset="0"/>
                <a:cs typeface="Times New Roman" pitchFamily="18" charset="0"/>
              </a:rPr>
              <a:t> многолетники должны быть представлены в нескольких экземплярах для того, чтобы дети были в состоянии составить представление о тех или иных растениях;</a:t>
            </a:r>
          </a:p>
          <a:p>
            <a:pPr algn="just">
              <a:lnSpc>
                <a:spcPct val="150000"/>
              </a:lnSpc>
            </a:pPr>
            <a:r>
              <a:rPr lang="ru-RU" sz="1900" dirty="0" smtClean="0">
                <a:solidFill>
                  <a:srgbClr val="0070C0"/>
                </a:solidFill>
                <a:latin typeface="Times New Roman" pitchFamily="18" charset="0"/>
                <a:cs typeface="Times New Roman" pitchFamily="18" charset="0"/>
              </a:rPr>
              <a:t> растения лучше выбирать неприхотливые, чтобы за ними смогли ухаживать и малыши;</a:t>
            </a:r>
          </a:p>
          <a:p>
            <a:pPr algn="just">
              <a:lnSpc>
                <a:spcPct val="150000"/>
              </a:lnSpc>
            </a:pPr>
            <a:r>
              <a:rPr lang="ru-RU" sz="1900" dirty="0" smtClean="0">
                <a:solidFill>
                  <a:srgbClr val="0070C0"/>
                </a:solidFill>
                <a:latin typeface="Times New Roman" pitchFamily="18" charset="0"/>
                <a:cs typeface="Times New Roman" pitchFamily="18" charset="0"/>
              </a:rPr>
              <a:t>полки должны располагаться так, чтобы детям было удобно работать;</a:t>
            </a:r>
          </a:p>
          <a:p>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92696"/>
            <a:ext cx="8229600" cy="1066800"/>
          </a:xfrm>
        </p:spPr>
        <p:txBody>
          <a:bodyPr>
            <a:normAutofit/>
          </a:bodyPr>
          <a:lstStyle/>
          <a:p>
            <a:pPr algn="ctr">
              <a:lnSpc>
                <a:spcPct val="150000"/>
              </a:lnSpc>
            </a:pPr>
            <a:r>
              <a:rPr lang="ru-RU" sz="2400" b="1" dirty="0" smtClean="0">
                <a:solidFill>
                  <a:srgbClr val="002060"/>
                </a:solidFill>
                <a:latin typeface="Times New Roman" pitchFamily="18" charset="0"/>
                <a:cs typeface="Times New Roman" pitchFamily="18" charset="0"/>
              </a:rPr>
              <a:t>Видовое разнообразие цветов в каждой группе:</a:t>
            </a:r>
            <a:endParaRPr lang="ru-RU" sz="2400" b="1" dirty="0">
              <a:solidFill>
                <a:srgbClr val="002060"/>
              </a:solidFill>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a:bodyPr>
          <a:lstStyle/>
          <a:p>
            <a:pPr algn="just">
              <a:lnSpc>
                <a:spcPct val="150000"/>
              </a:lnSpc>
            </a:pPr>
            <a:r>
              <a:rPr lang="ru-RU" sz="1800" u="sng" dirty="0" smtClean="0">
                <a:solidFill>
                  <a:srgbClr val="0070C0"/>
                </a:solidFill>
                <a:latin typeface="Times New Roman" pitchFamily="18" charset="0"/>
                <a:cs typeface="Times New Roman" pitchFamily="18" charset="0"/>
              </a:rPr>
              <a:t>Младший возраст</a:t>
            </a:r>
          </a:p>
          <a:p>
            <a:pPr lvl="0">
              <a:lnSpc>
                <a:spcPct val="150000"/>
              </a:lnSpc>
            </a:pPr>
            <a:r>
              <a:rPr lang="ru-RU" sz="1800" dirty="0" smtClean="0">
                <a:solidFill>
                  <a:srgbClr val="002060"/>
                </a:solidFill>
                <a:latin typeface="Times New Roman" pitchFamily="18" charset="0"/>
                <a:cs typeface="Times New Roman" pitchFamily="18" charset="0"/>
              </a:rPr>
              <a:t>  </a:t>
            </a:r>
            <a:r>
              <a:rPr lang="ru-RU" sz="1800" dirty="0">
                <a:solidFill>
                  <a:srgbClr val="002060"/>
                </a:solidFill>
              </a:rPr>
              <a:t>Растения: красиво и обильно цветущие (бегония вечнозеленая, ), с </a:t>
            </a:r>
            <a:r>
              <a:rPr lang="ru-RU" sz="1800" dirty="0" smtClean="0">
                <a:solidFill>
                  <a:srgbClr val="002060"/>
                </a:solidFill>
              </a:rPr>
              <a:t>пестрой </a:t>
            </a:r>
            <a:r>
              <a:rPr lang="ru-RU" sz="1800" dirty="0">
                <a:solidFill>
                  <a:srgbClr val="002060"/>
                </a:solidFill>
              </a:rPr>
              <a:t>окраской листьев (колеус), с ярко выраженными частями – стебель, лист, цветок  (фуксия),  с плотными широкими листьями (</a:t>
            </a:r>
            <a:r>
              <a:rPr lang="ru-RU" sz="1800" dirty="0" err="1">
                <a:solidFill>
                  <a:srgbClr val="002060"/>
                </a:solidFill>
              </a:rPr>
              <a:t>аспидистра</a:t>
            </a:r>
            <a:r>
              <a:rPr lang="ru-RU" sz="1800" dirty="0">
                <a:solidFill>
                  <a:srgbClr val="002060"/>
                </a:solidFill>
              </a:rPr>
              <a:t>, бегония). Желательно,  иметь по 2 вида одного растения – бегония вечнозеленая и обыкновенная, и </a:t>
            </a:r>
            <a:r>
              <a:rPr lang="ru-RU" sz="1800" dirty="0" err="1">
                <a:solidFill>
                  <a:srgbClr val="002060"/>
                </a:solidFill>
              </a:rPr>
              <a:t>д.р</a:t>
            </a:r>
            <a:r>
              <a:rPr lang="ru-RU" sz="1800" dirty="0">
                <a:solidFill>
                  <a:srgbClr val="002060"/>
                </a:solidFill>
              </a:rPr>
              <a:t>.</a:t>
            </a:r>
          </a:p>
          <a:p>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фото</a:t>
            </a:r>
            <a:endParaRPr lang="ru-RU" dirty="0"/>
          </a:p>
        </p:txBody>
      </p:sp>
      <p:pic>
        <p:nvPicPr>
          <p:cNvPr id="7" name="Содержимое 6" descr="B._cv._Bonita_Shea_.JPG"/>
          <p:cNvPicPr>
            <a:picLocks noGrp="1" noChangeAspect="1"/>
          </p:cNvPicPr>
          <p:nvPr>
            <p:ph idx="1"/>
          </p:nvPr>
        </p:nvPicPr>
        <p:blipFill>
          <a:blip r:embed="rId2" cstate="print"/>
          <a:stretch>
            <a:fillRect/>
          </a:stretch>
        </p:blipFill>
        <p:spPr>
          <a:xfrm>
            <a:off x="112294" y="656310"/>
            <a:ext cx="2440262" cy="1794450"/>
          </a:xfrm>
        </p:spPr>
      </p:pic>
      <p:pic>
        <p:nvPicPr>
          <p:cNvPr id="8" name="Рисунок 7" descr="1160391072042.jpg"/>
          <p:cNvPicPr>
            <a:picLocks noChangeAspect="1"/>
          </p:cNvPicPr>
          <p:nvPr/>
        </p:nvPicPr>
        <p:blipFill>
          <a:blip r:embed="rId3" cstate="print"/>
          <a:stretch>
            <a:fillRect/>
          </a:stretch>
        </p:blipFill>
        <p:spPr>
          <a:xfrm>
            <a:off x="6215074" y="689316"/>
            <a:ext cx="2160636" cy="1616426"/>
          </a:xfrm>
          <a:prstGeom prst="rect">
            <a:avLst/>
          </a:prstGeom>
        </p:spPr>
      </p:pic>
      <p:pic>
        <p:nvPicPr>
          <p:cNvPr id="9" name="Рисунок 8" descr="1cbc0a7ffecc546c84e0ae2c0a75dbf4.jpg"/>
          <p:cNvPicPr>
            <a:picLocks noChangeAspect="1"/>
          </p:cNvPicPr>
          <p:nvPr/>
        </p:nvPicPr>
        <p:blipFill>
          <a:blip r:embed="rId4" cstate="print"/>
          <a:stretch>
            <a:fillRect/>
          </a:stretch>
        </p:blipFill>
        <p:spPr>
          <a:xfrm>
            <a:off x="3032672" y="689316"/>
            <a:ext cx="2364276" cy="2565505"/>
          </a:xfrm>
          <a:prstGeom prst="rect">
            <a:avLst/>
          </a:prstGeom>
        </p:spPr>
      </p:pic>
      <p:sp>
        <p:nvSpPr>
          <p:cNvPr id="12" name="TextBox 11"/>
          <p:cNvSpPr txBox="1"/>
          <p:nvPr/>
        </p:nvSpPr>
        <p:spPr>
          <a:xfrm>
            <a:off x="404782" y="2780928"/>
            <a:ext cx="1500198" cy="400110"/>
          </a:xfrm>
          <a:prstGeom prst="rect">
            <a:avLst/>
          </a:prstGeom>
          <a:noFill/>
        </p:spPr>
        <p:txBody>
          <a:bodyPr wrap="square" rtlCol="0">
            <a:spAutoFit/>
          </a:bodyPr>
          <a:lstStyle/>
          <a:p>
            <a:r>
              <a:rPr lang="ru-RU" sz="2000" b="1" dirty="0" smtClean="0">
                <a:solidFill>
                  <a:srgbClr val="002060"/>
                </a:solidFill>
                <a:latin typeface="Times New Roman" pitchFamily="18" charset="0"/>
                <a:cs typeface="Times New Roman" pitchFamily="18" charset="0"/>
              </a:rPr>
              <a:t>Бегония</a:t>
            </a:r>
            <a:endParaRPr lang="ru-RU" sz="2000" b="1" dirty="0">
              <a:solidFill>
                <a:srgbClr val="002060"/>
              </a:solidFill>
              <a:latin typeface="Times New Roman" pitchFamily="18" charset="0"/>
              <a:cs typeface="Times New Roman" pitchFamily="18" charset="0"/>
            </a:endParaRPr>
          </a:p>
        </p:txBody>
      </p:sp>
      <p:sp>
        <p:nvSpPr>
          <p:cNvPr id="15" name="TextBox 14"/>
          <p:cNvSpPr txBox="1"/>
          <p:nvPr/>
        </p:nvSpPr>
        <p:spPr>
          <a:xfrm>
            <a:off x="2928926" y="3356992"/>
            <a:ext cx="3286148" cy="400110"/>
          </a:xfrm>
          <a:prstGeom prst="rect">
            <a:avLst/>
          </a:prstGeom>
          <a:noFill/>
        </p:spPr>
        <p:txBody>
          <a:bodyPr wrap="square" rtlCol="0">
            <a:spAutoFit/>
          </a:bodyPr>
          <a:lstStyle/>
          <a:p>
            <a:r>
              <a:rPr lang="ru-RU" sz="2000" b="1" dirty="0" smtClean="0">
                <a:solidFill>
                  <a:srgbClr val="002060"/>
                </a:solidFill>
                <a:latin typeface="Times New Roman" pitchFamily="18" charset="0"/>
                <a:cs typeface="Times New Roman" pitchFamily="18" charset="0"/>
              </a:rPr>
              <a:t>Колеус</a:t>
            </a:r>
            <a:endParaRPr lang="ru-RU" sz="2000" b="1" dirty="0">
              <a:solidFill>
                <a:srgbClr val="002060"/>
              </a:solidFill>
              <a:latin typeface="Times New Roman" pitchFamily="18" charset="0"/>
              <a:cs typeface="Times New Roman" pitchFamily="18" charset="0"/>
            </a:endParaRPr>
          </a:p>
        </p:txBody>
      </p:sp>
      <p:sp>
        <p:nvSpPr>
          <p:cNvPr id="19" name="TextBox 18"/>
          <p:cNvSpPr txBox="1"/>
          <p:nvPr/>
        </p:nvSpPr>
        <p:spPr>
          <a:xfrm>
            <a:off x="7215206" y="6215082"/>
            <a:ext cx="1680421" cy="400110"/>
          </a:xfrm>
          <a:prstGeom prst="rect">
            <a:avLst/>
          </a:prstGeom>
          <a:noFill/>
        </p:spPr>
        <p:txBody>
          <a:bodyPr wrap="square" rtlCol="0">
            <a:spAutoFit/>
          </a:bodyPr>
          <a:lstStyle/>
          <a:p>
            <a:r>
              <a:rPr lang="ru-RU" sz="2000" b="1" dirty="0" smtClean="0">
                <a:solidFill>
                  <a:schemeClr val="bg1"/>
                </a:solidFill>
                <a:latin typeface="Times New Roman" pitchFamily="18" charset="0"/>
                <a:cs typeface="Times New Roman" pitchFamily="18" charset="0"/>
              </a:rPr>
              <a:t>Бальзамин</a:t>
            </a:r>
            <a:endParaRPr lang="ru-RU" sz="2000" b="1" dirty="0">
              <a:solidFill>
                <a:schemeClr val="bg1"/>
              </a:solidFill>
              <a:latin typeface="Times New Roman" pitchFamily="18" charset="0"/>
              <a:cs typeface="Times New Roman" pitchFamily="18" charset="0"/>
            </a:endParaRPr>
          </a:p>
        </p:txBody>
      </p:sp>
      <p:pic>
        <p:nvPicPr>
          <p:cNvPr id="20" name="Рисунок 19" descr="016-1fuksiy.jpg"/>
          <p:cNvPicPr>
            <a:picLocks noChangeAspect="1"/>
          </p:cNvPicPr>
          <p:nvPr/>
        </p:nvPicPr>
        <p:blipFill>
          <a:blip r:embed="rId5" cstate="print"/>
          <a:stretch>
            <a:fillRect/>
          </a:stretch>
        </p:blipFill>
        <p:spPr>
          <a:xfrm>
            <a:off x="6071681" y="3000048"/>
            <a:ext cx="2887844" cy="2346367"/>
          </a:xfrm>
          <a:prstGeom prst="rect">
            <a:avLst/>
          </a:prstGeom>
        </p:spPr>
      </p:pic>
      <p:sp>
        <p:nvSpPr>
          <p:cNvPr id="21" name="TextBox 20"/>
          <p:cNvSpPr txBox="1"/>
          <p:nvPr/>
        </p:nvSpPr>
        <p:spPr>
          <a:xfrm>
            <a:off x="7310267" y="5507014"/>
            <a:ext cx="1214446" cy="400110"/>
          </a:xfrm>
          <a:prstGeom prst="rect">
            <a:avLst/>
          </a:prstGeom>
          <a:noFill/>
        </p:spPr>
        <p:txBody>
          <a:bodyPr wrap="square" rtlCol="0">
            <a:spAutoFit/>
          </a:bodyPr>
          <a:lstStyle/>
          <a:p>
            <a:r>
              <a:rPr lang="ru-RU" sz="2000" b="1" dirty="0" smtClean="0">
                <a:solidFill>
                  <a:srgbClr val="002060"/>
                </a:solidFill>
                <a:latin typeface="Times New Roman" pitchFamily="18" charset="0"/>
                <a:cs typeface="Times New Roman" pitchFamily="18" charset="0"/>
              </a:rPr>
              <a:t>Фуксия</a:t>
            </a:r>
            <a:endParaRPr lang="ru-RU" sz="2000" b="1" dirty="0">
              <a:solidFill>
                <a:srgbClr val="002060"/>
              </a:solidFill>
              <a:latin typeface="Times New Roman" pitchFamily="18" charset="0"/>
              <a:cs typeface="Times New Roman" pitchFamily="18" charset="0"/>
            </a:endParaRPr>
          </a:p>
        </p:txBody>
      </p:sp>
      <p:pic>
        <p:nvPicPr>
          <p:cNvPr id="22" name="Рисунок 21" descr="aspidistra-4.jpg"/>
          <p:cNvPicPr>
            <a:picLocks noChangeAspect="1"/>
          </p:cNvPicPr>
          <p:nvPr/>
        </p:nvPicPr>
        <p:blipFill>
          <a:blip r:embed="rId6"/>
          <a:stretch>
            <a:fillRect/>
          </a:stretch>
        </p:blipFill>
        <p:spPr>
          <a:xfrm>
            <a:off x="3316846" y="3687719"/>
            <a:ext cx="2857520" cy="2438400"/>
          </a:xfrm>
          <a:prstGeom prst="rect">
            <a:avLst/>
          </a:prstGeom>
        </p:spPr>
      </p:pic>
      <p:sp>
        <p:nvSpPr>
          <p:cNvPr id="23" name="TextBox 22"/>
          <p:cNvSpPr txBox="1"/>
          <p:nvPr/>
        </p:nvSpPr>
        <p:spPr>
          <a:xfrm>
            <a:off x="4214810" y="6357958"/>
            <a:ext cx="1984342" cy="400110"/>
          </a:xfrm>
          <a:prstGeom prst="rect">
            <a:avLst/>
          </a:prstGeom>
          <a:noFill/>
        </p:spPr>
        <p:txBody>
          <a:bodyPr wrap="square" rtlCol="0">
            <a:spAutoFit/>
          </a:bodyPr>
          <a:lstStyle/>
          <a:p>
            <a:r>
              <a:rPr lang="ru-RU" sz="2000" b="1" dirty="0" err="1" smtClean="0">
                <a:solidFill>
                  <a:srgbClr val="002060"/>
                </a:solidFill>
                <a:latin typeface="Times New Roman" pitchFamily="18" charset="0"/>
                <a:cs typeface="Times New Roman" pitchFamily="18" charset="0"/>
              </a:rPr>
              <a:t>Аспидистра</a:t>
            </a:r>
            <a:endParaRPr lang="ru-RU" sz="2000" b="1" dirty="0">
              <a:solidFill>
                <a:srgbClr val="002060"/>
              </a:solidFill>
              <a:latin typeface="Times New Roman" pitchFamily="18" charset="0"/>
              <a:cs typeface="Times New Roman" pitchFamily="18" charset="0"/>
            </a:endParaRPr>
          </a:p>
        </p:txBody>
      </p:sp>
      <p:pic>
        <p:nvPicPr>
          <p:cNvPr id="24" name="Рисунок 23" descr="vidi_fialok_foto_s_nazvaniem_3.jpg"/>
          <p:cNvPicPr>
            <a:picLocks noChangeAspect="1"/>
          </p:cNvPicPr>
          <p:nvPr/>
        </p:nvPicPr>
        <p:blipFill>
          <a:blip r:embed="rId7" cstate="print"/>
          <a:stretch>
            <a:fillRect/>
          </a:stretch>
        </p:blipFill>
        <p:spPr>
          <a:xfrm>
            <a:off x="264835" y="4668103"/>
            <a:ext cx="2419139" cy="1239021"/>
          </a:xfrm>
          <a:prstGeom prst="rect">
            <a:avLst/>
          </a:prstGeom>
        </p:spPr>
      </p:pic>
      <p:sp>
        <p:nvSpPr>
          <p:cNvPr id="25" name="TextBox 24"/>
          <p:cNvSpPr txBox="1"/>
          <p:nvPr/>
        </p:nvSpPr>
        <p:spPr>
          <a:xfrm>
            <a:off x="142844" y="6189319"/>
            <a:ext cx="2786082" cy="400110"/>
          </a:xfrm>
          <a:prstGeom prst="rect">
            <a:avLst/>
          </a:prstGeom>
          <a:noFill/>
        </p:spPr>
        <p:txBody>
          <a:bodyPr wrap="square" rtlCol="0">
            <a:spAutoFit/>
          </a:bodyPr>
          <a:lstStyle/>
          <a:p>
            <a:r>
              <a:rPr lang="ru-RU" sz="2000" b="1" dirty="0" err="1" smtClean="0">
                <a:solidFill>
                  <a:srgbClr val="002060"/>
                </a:solidFill>
                <a:latin typeface="Times New Roman" pitchFamily="18" charset="0"/>
                <a:cs typeface="Times New Roman" pitchFamily="18" charset="0"/>
              </a:rPr>
              <a:t>Узамбарская</a:t>
            </a:r>
            <a:r>
              <a:rPr lang="ru-RU" sz="2000" b="1" dirty="0" smtClean="0">
                <a:solidFill>
                  <a:srgbClr val="002060"/>
                </a:solidFill>
                <a:latin typeface="Times New Roman" pitchFamily="18" charset="0"/>
                <a:cs typeface="Times New Roman" pitchFamily="18" charset="0"/>
              </a:rPr>
              <a:t> фиалка</a:t>
            </a:r>
            <a:endParaRPr lang="ru-RU" sz="2000" b="1"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214422"/>
            <a:ext cx="8229600" cy="5360114"/>
          </a:xfrm>
        </p:spPr>
        <p:txBody>
          <a:bodyPr>
            <a:normAutofit/>
          </a:bodyPr>
          <a:lstStyle/>
          <a:p>
            <a:pPr algn="just">
              <a:lnSpc>
                <a:spcPct val="150000"/>
              </a:lnSpc>
            </a:pPr>
            <a:r>
              <a:rPr lang="ru-RU" sz="2400" u="sng" dirty="0" smtClean="0">
                <a:solidFill>
                  <a:srgbClr val="0070C0"/>
                </a:solidFill>
                <a:latin typeface="Times New Roman" pitchFamily="18" charset="0"/>
                <a:cs typeface="Times New Roman" pitchFamily="18" charset="0"/>
              </a:rPr>
              <a:t>Средний возраст</a:t>
            </a:r>
          </a:p>
          <a:p>
            <a:pPr lvl="0" algn="just">
              <a:lnSpc>
                <a:spcPct val="150000"/>
              </a:lnSpc>
            </a:pPr>
            <a:r>
              <a:rPr lang="ru-RU" sz="2400" dirty="0" smtClean="0">
                <a:solidFill>
                  <a:srgbClr val="0070C0"/>
                </a:solidFill>
                <a:latin typeface="Times New Roman" pitchFamily="18" charset="0"/>
                <a:cs typeface="Times New Roman" pitchFamily="18" charset="0"/>
              </a:rPr>
              <a:t> </a:t>
            </a:r>
            <a:r>
              <a:rPr lang="ru-RU" sz="1800" dirty="0">
                <a:solidFill>
                  <a:srgbClr val="002060"/>
                </a:solidFill>
              </a:rPr>
              <a:t>Растения, имеющие разную форму и величину листьев (</a:t>
            </a:r>
            <a:r>
              <a:rPr lang="ru-RU" sz="1800" dirty="0" err="1">
                <a:solidFill>
                  <a:srgbClr val="002060"/>
                </a:solidFill>
              </a:rPr>
              <a:t>узамбарская</a:t>
            </a:r>
            <a:r>
              <a:rPr lang="ru-RU" sz="1800" dirty="0">
                <a:solidFill>
                  <a:srgbClr val="002060"/>
                </a:solidFill>
              </a:rPr>
              <a:t> фиалка, </a:t>
            </a:r>
            <a:r>
              <a:rPr lang="ru-RU" sz="1800" dirty="0" err="1">
                <a:solidFill>
                  <a:srgbClr val="002060"/>
                </a:solidFill>
              </a:rPr>
              <a:t>кливия</a:t>
            </a:r>
            <a:r>
              <a:rPr lang="ru-RU" sz="1800" dirty="0">
                <a:solidFill>
                  <a:srgbClr val="002060"/>
                </a:solidFill>
              </a:rPr>
              <a:t>, </a:t>
            </a:r>
            <a:r>
              <a:rPr lang="ru-RU" sz="1800" dirty="0" err="1">
                <a:solidFill>
                  <a:srgbClr val="002060"/>
                </a:solidFill>
              </a:rPr>
              <a:t>аспидистра</a:t>
            </a:r>
            <a:r>
              <a:rPr lang="ru-RU" sz="1800" dirty="0">
                <a:solidFill>
                  <a:srgbClr val="002060"/>
                </a:solidFill>
              </a:rPr>
              <a:t>, </a:t>
            </a:r>
            <a:r>
              <a:rPr lang="ru-RU" sz="1800" dirty="0" err="1">
                <a:solidFill>
                  <a:srgbClr val="002060"/>
                </a:solidFill>
              </a:rPr>
              <a:t>хлорофитум</a:t>
            </a:r>
            <a:r>
              <a:rPr lang="ru-RU" sz="1800" dirty="0">
                <a:solidFill>
                  <a:srgbClr val="002060"/>
                </a:solidFill>
              </a:rPr>
              <a:t>, традесканция, аспарагус), мясистые листья (алоэ или агава), бегония – </a:t>
            </a:r>
            <a:r>
              <a:rPr lang="ru-RU" sz="1800" dirty="0" err="1">
                <a:solidFill>
                  <a:srgbClr val="002060"/>
                </a:solidFill>
              </a:rPr>
              <a:t>рекс</a:t>
            </a:r>
            <a:r>
              <a:rPr lang="ru-RU" sz="1800" dirty="0">
                <a:solidFill>
                  <a:srgbClr val="002060"/>
                </a:solidFill>
              </a:rPr>
              <a:t>, аспарагус, </a:t>
            </a:r>
            <a:r>
              <a:rPr lang="ru-RU" sz="1800" dirty="0" err="1">
                <a:solidFill>
                  <a:srgbClr val="002060"/>
                </a:solidFill>
              </a:rPr>
              <a:t>сансивьера</a:t>
            </a:r>
            <a:r>
              <a:rPr lang="ru-RU" sz="1800" dirty="0">
                <a:solidFill>
                  <a:srgbClr val="002060"/>
                </a:solidFill>
              </a:rPr>
              <a:t>. Растения: красиво и обильно цветущие (бегония вечнозеленая, фуксия,), с пестрой окраской листьев (</a:t>
            </a:r>
            <a:r>
              <a:rPr lang="ru-RU" sz="1800" dirty="0" err="1">
                <a:solidFill>
                  <a:srgbClr val="002060"/>
                </a:solidFill>
              </a:rPr>
              <a:t>сансевиерия</a:t>
            </a:r>
            <a:r>
              <a:rPr lang="ru-RU" sz="1800" dirty="0">
                <a:solidFill>
                  <a:srgbClr val="002060"/>
                </a:solidFill>
              </a:rPr>
              <a:t>, колеус), с ярко выраженными частями – стебель, лист, цветок (фуксия), с плотными широкими листьями (</a:t>
            </a:r>
            <a:r>
              <a:rPr lang="ru-RU" sz="1800" dirty="0" err="1">
                <a:solidFill>
                  <a:srgbClr val="002060"/>
                </a:solidFill>
              </a:rPr>
              <a:t>аспидистра</a:t>
            </a:r>
            <a:r>
              <a:rPr lang="ru-RU" sz="1800" dirty="0">
                <a:solidFill>
                  <a:srgbClr val="002060"/>
                </a:solidFill>
              </a:rPr>
              <a:t>, бегония ). Иметь по 2 вида одного растения – бегония вечнозеленая и обыкновенная, и т.д.</a:t>
            </a:r>
          </a:p>
          <a:p>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6" name="Рисунок 5" descr="89297557_1.jpg"/>
          <p:cNvPicPr>
            <a:picLocks noChangeAspect="1"/>
          </p:cNvPicPr>
          <p:nvPr/>
        </p:nvPicPr>
        <p:blipFill>
          <a:blip r:embed="rId2" cstate="print"/>
          <a:stretch>
            <a:fillRect/>
          </a:stretch>
        </p:blipFill>
        <p:spPr>
          <a:xfrm>
            <a:off x="0" y="285728"/>
            <a:ext cx="2428900" cy="2428900"/>
          </a:xfrm>
          <a:prstGeom prst="rect">
            <a:avLst/>
          </a:prstGeom>
        </p:spPr>
      </p:pic>
      <p:sp>
        <p:nvSpPr>
          <p:cNvPr id="8" name="TextBox 7"/>
          <p:cNvSpPr txBox="1"/>
          <p:nvPr/>
        </p:nvSpPr>
        <p:spPr>
          <a:xfrm>
            <a:off x="214282" y="2285992"/>
            <a:ext cx="1571636" cy="400110"/>
          </a:xfrm>
          <a:prstGeom prst="rect">
            <a:avLst/>
          </a:prstGeom>
          <a:noFill/>
        </p:spPr>
        <p:txBody>
          <a:bodyPr wrap="square" rtlCol="0">
            <a:spAutoFit/>
          </a:bodyPr>
          <a:lstStyle/>
          <a:p>
            <a:r>
              <a:rPr lang="ru-RU" sz="2000" b="1" dirty="0" smtClean="0">
                <a:solidFill>
                  <a:srgbClr val="002060"/>
                </a:solidFill>
                <a:latin typeface="Times New Roman" pitchFamily="18" charset="0"/>
                <a:cs typeface="Times New Roman" pitchFamily="18" charset="0"/>
              </a:rPr>
              <a:t>Аспарагус</a:t>
            </a:r>
            <a:endParaRPr lang="ru-RU" sz="2000" b="1" dirty="0">
              <a:solidFill>
                <a:srgbClr val="002060"/>
              </a:solidFill>
              <a:latin typeface="Times New Roman" pitchFamily="18" charset="0"/>
              <a:cs typeface="Times New Roman" pitchFamily="18" charset="0"/>
            </a:endParaRPr>
          </a:p>
        </p:txBody>
      </p:sp>
      <p:pic>
        <p:nvPicPr>
          <p:cNvPr id="9" name="Рисунок 8" descr="Hlorofitum.jpg"/>
          <p:cNvPicPr>
            <a:picLocks noChangeAspect="1"/>
          </p:cNvPicPr>
          <p:nvPr/>
        </p:nvPicPr>
        <p:blipFill>
          <a:blip r:embed="rId3" cstate="print"/>
          <a:stretch>
            <a:fillRect/>
          </a:stretch>
        </p:blipFill>
        <p:spPr>
          <a:xfrm>
            <a:off x="6371413" y="285728"/>
            <a:ext cx="2772587" cy="1847669"/>
          </a:xfrm>
          <a:prstGeom prst="rect">
            <a:avLst/>
          </a:prstGeom>
        </p:spPr>
      </p:pic>
      <p:sp>
        <p:nvSpPr>
          <p:cNvPr id="10" name="TextBox 9"/>
          <p:cNvSpPr txBox="1"/>
          <p:nvPr/>
        </p:nvSpPr>
        <p:spPr>
          <a:xfrm>
            <a:off x="6715140" y="1857364"/>
            <a:ext cx="2137958" cy="400110"/>
          </a:xfrm>
          <a:prstGeom prst="rect">
            <a:avLst/>
          </a:prstGeom>
          <a:noFill/>
        </p:spPr>
        <p:txBody>
          <a:bodyPr wrap="square" rtlCol="0">
            <a:spAutoFit/>
          </a:bodyPr>
          <a:lstStyle/>
          <a:p>
            <a:r>
              <a:rPr lang="ru-RU" sz="2000" b="1" dirty="0" err="1" smtClean="0">
                <a:solidFill>
                  <a:srgbClr val="002060"/>
                </a:solidFill>
                <a:latin typeface="Times New Roman" pitchFamily="18" charset="0"/>
                <a:cs typeface="Times New Roman" pitchFamily="18" charset="0"/>
              </a:rPr>
              <a:t>Хлорофитум</a:t>
            </a:r>
            <a:endParaRPr lang="ru-RU" sz="2000" b="1" dirty="0">
              <a:solidFill>
                <a:srgbClr val="002060"/>
              </a:solidFill>
              <a:latin typeface="Times New Roman" pitchFamily="18" charset="0"/>
              <a:cs typeface="Times New Roman" pitchFamily="18" charset="0"/>
            </a:endParaRPr>
          </a:p>
        </p:txBody>
      </p:sp>
      <p:pic>
        <p:nvPicPr>
          <p:cNvPr id="11" name="Рисунок 10" descr="dad453519c48f67f189fb6c5636a6622.jpg"/>
          <p:cNvPicPr>
            <a:picLocks noChangeAspect="1"/>
          </p:cNvPicPr>
          <p:nvPr/>
        </p:nvPicPr>
        <p:blipFill>
          <a:blip r:embed="rId4" cstate="print"/>
          <a:stretch>
            <a:fillRect/>
          </a:stretch>
        </p:blipFill>
        <p:spPr>
          <a:xfrm>
            <a:off x="7196026" y="2285992"/>
            <a:ext cx="1947974" cy="2595675"/>
          </a:xfrm>
          <a:prstGeom prst="rect">
            <a:avLst/>
          </a:prstGeom>
        </p:spPr>
      </p:pic>
      <p:sp>
        <p:nvSpPr>
          <p:cNvPr id="12" name="TextBox 11"/>
          <p:cNvSpPr txBox="1"/>
          <p:nvPr/>
        </p:nvSpPr>
        <p:spPr>
          <a:xfrm>
            <a:off x="7558972" y="5116723"/>
            <a:ext cx="1571636" cy="400110"/>
          </a:xfrm>
          <a:prstGeom prst="rect">
            <a:avLst/>
          </a:prstGeom>
          <a:noFill/>
        </p:spPr>
        <p:txBody>
          <a:bodyPr wrap="square" rtlCol="0">
            <a:spAutoFit/>
          </a:bodyPr>
          <a:lstStyle/>
          <a:p>
            <a:r>
              <a:rPr lang="ru-RU" sz="2000" b="1" dirty="0" err="1" smtClean="0">
                <a:solidFill>
                  <a:srgbClr val="002060"/>
                </a:solidFill>
                <a:latin typeface="Times New Roman" pitchFamily="18" charset="0"/>
                <a:cs typeface="Times New Roman" pitchFamily="18" charset="0"/>
              </a:rPr>
              <a:t>Сансивьера</a:t>
            </a:r>
            <a:endParaRPr lang="ru-RU" sz="2000" b="1" dirty="0">
              <a:solidFill>
                <a:srgbClr val="002060"/>
              </a:solidFill>
              <a:latin typeface="Times New Roman" pitchFamily="18" charset="0"/>
              <a:cs typeface="Times New Roman" pitchFamily="18" charset="0"/>
            </a:endParaRPr>
          </a:p>
        </p:txBody>
      </p:sp>
      <p:pic>
        <p:nvPicPr>
          <p:cNvPr id="13" name="Рисунок 12" descr="Clivia-4.jpg"/>
          <p:cNvPicPr>
            <a:picLocks noChangeAspect="1"/>
          </p:cNvPicPr>
          <p:nvPr/>
        </p:nvPicPr>
        <p:blipFill>
          <a:blip r:embed="rId5" cstate="print"/>
          <a:stretch>
            <a:fillRect/>
          </a:stretch>
        </p:blipFill>
        <p:spPr>
          <a:xfrm>
            <a:off x="142844" y="3571876"/>
            <a:ext cx="2000264" cy="3000396"/>
          </a:xfrm>
          <a:prstGeom prst="rect">
            <a:avLst/>
          </a:prstGeom>
        </p:spPr>
      </p:pic>
      <p:sp>
        <p:nvSpPr>
          <p:cNvPr id="15" name="TextBox 14"/>
          <p:cNvSpPr txBox="1"/>
          <p:nvPr/>
        </p:nvSpPr>
        <p:spPr>
          <a:xfrm>
            <a:off x="357159" y="3357562"/>
            <a:ext cx="1428760" cy="400110"/>
          </a:xfrm>
          <a:prstGeom prst="rect">
            <a:avLst/>
          </a:prstGeom>
          <a:noFill/>
        </p:spPr>
        <p:txBody>
          <a:bodyPr wrap="square" rtlCol="0">
            <a:spAutoFit/>
          </a:bodyPr>
          <a:lstStyle/>
          <a:p>
            <a:r>
              <a:rPr lang="ru-RU" sz="2000" b="1" dirty="0" err="1" smtClean="0">
                <a:solidFill>
                  <a:srgbClr val="002060"/>
                </a:solidFill>
                <a:latin typeface="Times New Roman" pitchFamily="18" charset="0"/>
                <a:cs typeface="Times New Roman" pitchFamily="18" charset="0"/>
              </a:rPr>
              <a:t>Кливия</a:t>
            </a:r>
            <a:endParaRPr lang="ru-RU" sz="2000" b="1" dirty="0">
              <a:solidFill>
                <a:srgbClr val="002060"/>
              </a:solidFill>
              <a:latin typeface="Times New Roman" pitchFamily="18" charset="0"/>
              <a:cs typeface="Times New Roman" pitchFamily="18" charset="0"/>
            </a:endParaRPr>
          </a:p>
        </p:txBody>
      </p:sp>
      <p:pic>
        <p:nvPicPr>
          <p:cNvPr id="14" name="Рисунок 13" descr="vidi_fialok_foto_s_nazvaniem_3.jpg"/>
          <p:cNvPicPr>
            <a:picLocks noChangeAspect="1"/>
          </p:cNvPicPr>
          <p:nvPr/>
        </p:nvPicPr>
        <p:blipFill>
          <a:blip r:embed="rId6" cstate="print"/>
          <a:stretch>
            <a:fillRect/>
          </a:stretch>
        </p:blipFill>
        <p:spPr>
          <a:xfrm>
            <a:off x="2747397" y="3357562"/>
            <a:ext cx="2419139" cy="1239021"/>
          </a:xfrm>
          <a:prstGeom prst="rect">
            <a:avLst/>
          </a:prstGeom>
        </p:spPr>
      </p:pic>
      <p:sp>
        <p:nvSpPr>
          <p:cNvPr id="16" name="TextBox 15"/>
          <p:cNvSpPr txBox="1"/>
          <p:nvPr/>
        </p:nvSpPr>
        <p:spPr>
          <a:xfrm>
            <a:off x="2581785" y="4534434"/>
            <a:ext cx="2786082" cy="400110"/>
          </a:xfrm>
          <a:prstGeom prst="rect">
            <a:avLst/>
          </a:prstGeom>
          <a:noFill/>
        </p:spPr>
        <p:txBody>
          <a:bodyPr wrap="square" rtlCol="0">
            <a:spAutoFit/>
          </a:bodyPr>
          <a:lstStyle/>
          <a:p>
            <a:r>
              <a:rPr lang="ru-RU" sz="2000" b="1" dirty="0" err="1" smtClean="0">
                <a:solidFill>
                  <a:srgbClr val="002060"/>
                </a:solidFill>
                <a:latin typeface="Times New Roman" pitchFamily="18" charset="0"/>
                <a:cs typeface="Times New Roman" pitchFamily="18" charset="0"/>
              </a:rPr>
              <a:t>Узамбарская</a:t>
            </a:r>
            <a:r>
              <a:rPr lang="ru-RU" sz="2000" b="1" dirty="0" smtClean="0">
                <a:solidFill>
                  <a:srgbClr val="002060"/>
                </a:solidFill>
                <a:latin typeface="Times New Roman" pitchFamily="18" charset="0"/>
                <a:cs typeface="Times New Roman" pitchFamily="18" charset="0"/>
              </a:rPr>
              <a:t> фиалка</a:t>
            </a:r>
            <a:endParaRPr lang="ru-RU" sz="2000" b="1" dirty="0">
              <a:solidFill>
                <a:srgbClr val="002060"/>
              </a:solidFill>
              <a:latin typeface="Times New Roman" pitchFamily="18" charset="0"/>
              <a:cs typeface="Times New Roman" pitchFamily="18" charset="0"/>
            </a:endParaRPr>
          </a:p>
        </p:txBody>
      </p:sp>
      <p:pic>
        <p:nvPicPr>
          <p:cNvPr id="17" name="Рисунок 16" descr="aspidistra.jpg"/>
          <p:cNvPicPr>
            <a:picLocks noChangeAspect="1"/>
          </p:cNvPicPr>
          <p:nvPr/>
        </p:nvPicPr>
        <p:blipFill>
          <a:blip r:embed="rId7" cstate="print"/>
          <a:stretch>
            <a:fillRect/>
          </a:stretch>
        </p:blipFill>
        <p:spPr>
          <a:xfrm>
            <a:off x="3409011" y="285728"/>
            <a:ext cx="2114108" cy="2439713"/>
          </a:xfrm>
          <a:prstGeom prst="rect">
            <a:avLst/>
          </a:prstGeom>
        </p:spPr>
      </p:pic>
      <p:sp>
        <p:nvSpPr>
          <p:cNvPr id="18" name="TextBox 17"/>
          <p:cNvSpPr txBox="1"/>
          <p:nvPr/>
        </p:nvSpPr>
        <p:spPr>
          <a:xfrm>
            <a:off x="3796231" y="2768551"/>
            <a:ext cx="1571636" cy="400110"/>
          </a:xfrm>
          <a:prstGeom prst="rect">
            <a:avLst/>
          </a:prstGeom>
          <a:noFill/>
        </p:spPr>
        <p:txBody>
          <a:bodyPr wrap="square" rtlCol="0">
            <a:spAutoFit/>
          </a:bodyPr>
          <a:lstStyle/>
          <a:p>
            <a:r>
              <a:rPr lang="ru-RU" sz="2000" b="1" dirty="0" err="1" smtClean="0">
                <a:solidFill>
                  <a:srgbClr val="002060"/>
                </a:solidFill>
                <a:latin typeface="Times New Roman" pitchFamily="18" charset="0"/>
                <a:cs typeface="Times New Roman" pitchFamily="18" charset="0"/>
              </a:rPr>
              <a:t>Аспидистра</a:t>
            </a:r>
            <a:endParaRPr lang="ru-RU" sz="2000" b="1" dirty="0">
              <a:solidFill>
                <a:srgbClr val="002060"/>
              </a:solidFill>
              <a:latin typeface="Times New Roman" pitchFamily="18" charset="0"/>
              <a:cs typeface="Times New Roman" pitchFamily="18" charset="0"/>
            </a:endParaRPr>
          </a:p>
        </p:txBody>
      </p:sp>
      <p:pic>
        <p:nvPicPr>
          <p:cNvPr id="19" name="Рисунок 18" descr="s1200.jpg"/>
          <p:cNvPicPr>
            <a:picLocks noChangeAspect="1"/>
          </p:cNvPicPr>
          <p:nvPr/>
        </p:nvPicPr>
        <p:blipFill>
          <a:blip r:embed="rId8" cstate="print"/>
          <a:stretch>
            <a:fillRect/>
          </a:stretch>
        </p:blipFill>
        <p:spPr>
          <a:xfrm>
            <a:off x="3275856" y="4983624"/>
            <a:ext cx="1647435" cy="1231458"/>
          </a:xfrm>
          <a:prstGeom prst="rect">
            <a:avLst/>
          </a:prstGeom>
        </p:spPr>
      </p:pic>
      <p:sp>
        <p:nvSpPr>
          <p:cNvPr id="20" name="TextBox 19"/>
          <p:cNvSpPr txBox="1"/>
          <p:nvPr/>
        </p:nvSpPr>
        <p:spPr>
          <a:xfrm>
            <a:off x="3010412" y="6372217"/>
            <a:ext cx="1928827" cy="400110"/>
          </a:xfrm>
          <a:prstGeom prst="rect">
            <a:avLst/>
          </a:prstGeom>
          <a:noFill/>
        </p:spPr>
        <p:txBody>
          <a:bodyPr wrap="square" rtlCol="0">
            <a:spAutoFit/>
          </a:bodyPr>
          <a:lstStyle/>
          <a:p>
            <a:r>
              <a:rPr lang="ru-RU" sz="2000" b="1" dirty="0" smtClean="0">
                <a:solidFill>
                  <a:srgbClr val="002060"/>
                </a:solidFill>
                <a:latin typeface="Times New Roman" pitchFamily="18" charset="0"/>
                <a:cs typeface="Times New Roman" pitchFamily="18" charset="0"/>
              </a:rPr>
              <a:t>Традесканция</a:t>
            </a:r>
            <a:endParaRPr lang="ru-RU" sz="2000" b="1" dirty="0">
              <a:solidFill>
                <a:srgbClr val="002060"/>
              </a:solidFill>
              <a:latin typeface="Times New Roman" pitchFamily="18" charset="0"/>
              <a:cs typeface="Times New Roman" pitchFamily="18" charset="0"/>
            </a:endParaRPr>
          </a:p>
        </p:txBody>
      </p:sp>
      <p:pic>
        <p:nvPicPr>
          <p:cNvPr id="21" name="Рисунок 20" descr="opt-10.jpg"/>
          <p:cNvPicPr>
            <a:picLocks noChangeAspect="1"/>
          </p:cNvPicPr>
          <p:nvPr/>
        </p:nvPicPr>
        <p:blipFill>
          <a:blip r:embed="rId9" cstate="print"/>
          <a:stretch>
            <a:fillRect/>
          </a:stretch>
        </p:blipFill>
        <p:spPr>
          <a:xfrm>
            <a:off x="5443946" y="4086225"/>
            <a:ext cx="2000264" cy="2285992"/>
          </a:xfrm>
          <a:prstGeom prst="rect">
            <a:avLst/>
          </a:prstGeom>
        </p:spPr>
      </p:pic>
      <p:sp>
        <p:nvSpPr>
          <p:cNvPr id="22" name="TextBox 21"/>
          <p:cNvSpPr txBox="1"/>
          <p:nvPr/>
        </p:nvSpPr>
        <p:spPr>
          <a:xfrm>
            <a:off x="6215074" y="6372217"/>
            <a:ext cx="1857388" cy="400110"/>
          </a:xfrm>
          <a:prstGeom prst="rect">
            <a:avLst/>
          </a:prstGeom>
          <a:noFill/>
        </p:spPr>
        <p:txBody>
          <a:bodyPr wrap="square" rtlCol="0">
            <a:spAutoFit/>
          </a:bodyPr>
          <a:lstStyle/>
          <a:p>
            <a:r>
              <a:rPr lang="ru-RU" sz="2000" b="1" dirty="0" smtClean="0">
                <a:solidFill>
                  <a:srgbClr val="002060"/>
                </a:solidFill>
                <a:latin typeface="Times New Roman" pitchFamily="18" charset="0"/>
                <a:cs typeface="Times New Roman" pitchFamily="18" charset="0"/>
              </a:rPr>
              <a:t>Бегония Рекс</a:t>
            </a:r>
            <a:endParaRPr lang="ru-RU" sz="2000" b="1"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285860"/>
            <a:ext cx="8229600" cy="5288676"/>
          </a:xfrm>
        </p:spPr>
        <p:txBody>
          <a:bodyPr>
            <a:normAutofit/>
          </a:bodyPr>
          <a:lstStyle/>
          <a:p>
            <a:pPr algn="just">
              <a:lnSpc>
                <a:spcPct val="150000"/>
              </a:lnSpc>
            </a:pPr>
            <a:r>
              <a:rPr lang="ru-RU" sz="2400" u="sng" dirty="0" smtClean="0">
                <a:solidFill>
                  <a:srgbClr val="0070C0"/>
                </a:solidFill>
                <a:latin typeface="Times New Roman" pitchFamily="18" charset="0"/>
                <a:cs typeface="Times New Roman" pitchFamily="18" charset="0"/>
              </a:rPr>
              <a:t>Старший возраст</a:t>
            </a:r>
          </a:p>
          <a:p>
            <a:pPr lvl="0" algn="just">
              <a:lnSpc>
                <a:spcPct val="150000"/>
              </a:lnSpc>
            </a:pPr>
            <a:r>
              <a:rPr lang="ru-RU" sz="2400" dirty="0" smtClean="0">
                <a:solidFill>
                  <a:srgbClr val="0070C0"/>
                </a:solidFill>
                <a:latin typeface="Times New Roman" pitchFamily="18" charset="0"/>
                <a:cs typeface="Times New Roman" pitchFamily="18" charset="0"/>
              </a:rPr>
              <a:t> </a:t>
            </a:r>
            <a:r>
              <a:rPr lang="ru-RU" sz="1800" dirty="0">
                <a:solidFill>
                  <a:srgbClr val="002060"/>
                </a:solidFill>
              </a:rPr>
              <a:t>Растения с паспортами: растения, имеющие разную форму и величину листьев (</a:t>
            </a:r>
            <a:r>
              <a:rPr lang="ru-RU" sz="1800" dirty="0" err="1">
                <a:solidFill>
                  <a:srgbClr val="002060"/>
                </a:solidFill>
              </a:rPr>
              <a:t>узамбарская</a:t>
            </a:r>
            <a:r>
              <a:rPr lang="ru-RU" sz="1800" dirty="0">
                <a:solidFill>
                  <a:srgbClr val="002060"/>
                </a:solidFill>
              </a:rPr>
              <a:t> фиалка, </a:t>
            </a:r>
            <a:r>
              <a:rPr lang="ru-RU" sz="1800" dirty="0" err="1">
                <a:solidFill>
                  <a:srgbClr val="002060"/>
                </a:solidFill>
              </a:rPr>
              <a:t>кливия</a:t>
            </a:r>
            <a:r>
              <a:rPr lang="ru-RU" sz="1800" dirty="0">
                <a:solidFill>
                  <a:srgbClr val="002060"/>
                </a:solidFill>
              </a:rPr>
              <a:t>, </a:t>
            </a:r>
            <a:r>
              <a:rPr lang="ru-RU" sz="1800" dirty="0" err="1">
                <a:solidFill>
                  <a:srgbClr val="002060"/>
                </a:solidFill>
              </a:rPr>
              <a:t>аспидистра</a:t>
            </a:r>
            <a:r>
              <a:rPr lang="ru-RU" sz="1800" dirty="0">
                <a:solidFill>
                  <a:srgbClr val="002060"/>
                </a:solidFill>
              </a:rPr>
              <a:t>, колокольчик, традесканция, аспарагус), мясистые листья (алоэ или агава), бегония – </a:t>
            </a:r>
            <a:r>
              <a:rPr lang="ru-RU" sz="1800" dirty="0" err="1">
                <a:solidFill>
                  <a:srgbClr val="002060"/>
                </a:solidFill>
              </a:rPr>
              <a:t>рекс</a:t>
            </a:r>
            <a:r>
              <a:rPr lang="ru-RU" sz="1800" dirty="0">
                <a:solidFill>
                  <a:srgbClr val="002060"/>
                </a:solidFill>
              </a:rPr>
              <a:t>, аспарагус, колеус, цикламен, примула). Растения: красиво и обильно цветущие (бегония вечнозеленая, фуксия, фиалка). Растения, требующие разного ухода. </a:t>
            </a:r>
          </a:p>
          <a:p>
            <a:endParaRPr lang="ru-RU"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фото</a:t>
            </a:r>
            <a:endParaRPr lang="ru-RU" dirty="0"/>
          </a:p>
        </p:txBody>
      </p:sp>
      <p:pic>
        <p:nvPicPr>
          <p:cNvPr id="4" name="Содержимое 3" descr="636392803904124379.jpg"/>
          <p:cNvPicPr>
            <a:picLocks noGrp="1" noChangeAspect="1"/>
          </p:cNvPicPr>
          <p:nvPr>
            <p:ph idx="1"/>
          </p:nvPr>
        </p:nvPicPr>
        <p:blipFill>
          <a:blip r:embed="rId2"/>
          <a:stretch>
            <a:fillRect/>
          </a:stretch>
        </p:blipFill>
        <p:spPr>
          <a:xfrm>
            <a:off x="357158" y="785794"/>
            <a:ext cx="2591585" cy="2571768"/>
          </a:xfrm>
        </p:spPr>
      </p:pic>
      <p:sp>
        <p:nvSpPr>
          <p:cNvPr id="5" name="TextBox 4"/>
          <p:cNvSpPr txBox="1"/>
          <p:nvPr/>
        </p:nvSpPr>
        <p:spPr>
          <a:xfrm>
            <a:off x="714348" y="3484372"/>
            <a:ext cx="1275335" cy="400110"/>
          </a:xfrm>
          <a:prstGeom prst="rect">
            <a:avLst/>
          </a:prstGeom>
          <a:noFill/>
        </p:spPr>
        <p:txBody>
          <a:bodyPr wrap="square" rtlCol="0">
            <a:spAutoFit/>
          </a:bodyPr>
          <a:lstStyle/>
          <a:p>
            <a:r>
              <a:rPr lang="ru-RU" sz="2000" b="1" dirty="0" smtClean="0">
                <a:solidFill>
                  <a:srgbClr val="002060"/>
                </a:solidFill>
                <a:latin typeface="Times New Roman" pitchFamily="18" charset="0"/>
                <a:cs typeface="Times New Roman" pitchFamily="18" charset="0"/>
              </a:rPr>
              <a:t>Фикус</a:t>
            </a:r>
            <a:endParaRPr lang="ru-RU" sz="2000" b="1" dirty="0">
              <a:solidFill>
                <a:srgbClr val="002060"/>
              </a:solidFill>
              <a:latin typeface="Times New Roman" pitchFamily="18" charset="0"/>
              <a:cs typeface="Times New Roman" pitchFamily="18" charset="0"/>
            </a:endParaRPr>
          </a:p>
        </p:txBody>
      </p:sp>
      <p:pic>
        <p:nvPicPr>
          <p:cNvPr id="6" name="Рисунок 5" descr="Euphorbia-Trigona.jpg"/>
          <p:cNvPicPr>
            <a:picLocks noChangeAspect="1"/>
          </p:cNvPicPr>
          <p:nvPr/>
        </p:nvPicPr>
        <p:blipFill rotWithShape="1">
          <a:blip r:embed="rId3"/>
          <a:srcRect r="50000"/>
          <a:stretch/>
        </p:blipFill>
        <p:spPr>
          <a:xfrm>
            <a:off x="3071802" y="857232"/>
            <a:ext cx="1357306" cy="1940523"/>
          </a:xfrm>
          <a:prstGeom prst="rect">
            <a:avLst/>
          </a:prstGeom>
        </p:spPr>
      </p:pic>
      <p:sp>
        <p:nvSpPr>
          <p:cNvPr id="8" name="TextBox 7"/>
          <p:cNvSpPr txBox="1"/>
          <p:nvPr/>
        </p:nvSpPr>
        <p:spPr>
          <a:xfrm>
            <a:off x="3071802" y="3084262"/>
            <a:ext cx="2714612" cy="400110"/>
          </a:xfrm>
          <a:prstGeom prst="rect">
            <a:avLst/>
          </a:prstGeom>
          <a:noFill/>
        </p:spPr>
        <p:txBody>
          <a:bodyPr wrap="square" rtlCol="0">
            <a:spAutoFit/>
          </a:bodyPr>
          <a:lstStyle/>
          <a:p>
            <a:r>
              <a:rPr lang="ru-RU" sz="2000" b="1" dirty="0" smtClean="0">
                <a:solidFill>
                  <a:srgbClr val="002060"/>
                </a:solidFill>
                <a:latin typeface="Times New Roman" pitchFamily="18" charset="0"/>
                <a:cs typeface="Times New Roman" pitchFamily="18" charset="0"/>
              </a:rPr>
              <a:t>Молочай (</a:t>
            </a:r>
            <a:r>
              <a:rPr lang="ru-RU" sz="2000" b="1" dirty="0" err="1" smtClean="0">
                <a:solidFill>
                  <a:srgbClr val="002060"/>
                </a:solidFill>
                <a:latin typeface="Times New Roman" pitchFamily="18" charset="0"/>
                <a:cs typeface="Times New Roman" pitchFamily="18" charset="0"/>
              </a:rPr>
              <a:t>эуфорбия</a:t>
            </a:r>
            <a:r>
              <a:rPr lang="ru-RU" sz="2000" b="1" dirty="0" smtClean="0">
                <a:solidFill>
                  <a:srgbClr val="002060"/>
                </a:solidFill>
                <a:latin typeface="Times New Roman" pitchFamily="18" charset="0"/>
                <a:cs typeface="Times New Roman" pitchFamily="18" charset="0"/>
              </a:rPr>
              <a:t>)</a:t>
            </a:r>
            <a:endParaRPr lang="ru-RU" sz="2000" b="1" dirty="0">
              <a:solidFill>
                <a:srgbClr val="002060"/>
              </a:solidFill>
              <a:latin typeface="Times New Roman" pitchFamily="18" charset="0"/>
              <a:cs typeface="Times New Roman" pitchFamily="18" charset="0"/>
            </a:endParaRPr>
          </a:p>
        </p:txBody>
      </p:sp>
      <p:pic>
        <p:nvPicPr>
          <p:cNvPr id="15" name="Рисунок 14" descr="cactus-plant-flower-botany-flora-caryophyllales-flowering-plant-prickly-pear-plant-stem-land-plant-hedgehog-cactus-acanthocereus-tetragonus-san-pedro-cactus-142578.jpg"/>
          <p:cNvPicPr>
            <a:picLocks noChangeAspect="1"/>
          </p:cNvPicPr>
          <p:nvPr/>
        </p:nvPicPr>
        <p:blipFill>
          <a:blip r:embed="rId4" cstate="print"/>
          <a:stretch>
            <a:fillRect/>
          </a:stretch>
        </p:blipFill>
        <p:spPr>
          <a:xfrm>
            <a:off x="6786578" y="1000108"/>
            <a:ext cx="2143140" cy="2225568"/>
          </a:xfrm>
          <a:prstGeom prst="rect">
            <a:avLst/>
          </a:prstGeom>
        </p:spPr>
      </p:pic>
      <p:sp>
        <p:nvSpPr>
          <p:cNvPr id="16" name="TextBox 15"/>
          <p:cNvSpPr txBox="1"/>
          <p:nvPr/>
        </p:nvSpPr>
        <p:spPr>
          <a:xfrm>
            <a:off x="7429536" y="3453698"/>
            <a:ext cx="1142976" cy="400110"/>
          </a:xfrm>
          <a:prstGeom prst="rect">
            <a:avLst/>
          </a:prstGeom>
          <a:noFill/>
        </p:spPr>
        <p:txBody>
          <a:bodyPr wrap="square" rtlCol="0">
            <a:spAutoFit/>
          </a:bodyPr>
          <a:lstStyle/>
          <a:p>
            <a:r>
              <a:rPr lang="ru-RU" sz="2000" b="1" dirty="0" smtClean="0">
                <a:solidFill>
                  <a:srgbClr val="002060"/>
                </a:solidFill>
                <a:latin typeface="Times New Roman" pitchFamily="18" charset="0"/>
                <a:cs typeface="Times New Roman" pitchFamily="18" charset="0"/>
              </a:rPr>
              <a:t>Кактус</a:t>
            </a:r>
            <a:endParaRPr lang="ru-RU" sz="2000" b="1" dirty="0">
              <a:solidFill>
                <a:srgbClr val="002060"/>
              </a:solidFill>
              <a:latin typeface="Times New Roman" pitchFamily="18" charset="0"/>
              <a:cs typeface="Times New Roman" pitchFamily="18" charset="0"/>
            </a:endParaRPr>
          </a:p>
        </p:txBody>
      </p:sp>
      <p:pic>
        <p:nvPicPr>
          <p:cNvPr id="19" name="Рисунок 18" descr="2-25.jpg"/>
          <p:cNvPicPr>
            <a:picLocks noChangeAspect="1"/>
          </p:cNvPicPr>
          <p:nvPr/>
        </p:nvPicPr>
        <p:blipFill>
          <a:blip r:embed="rId5" cstate="print"/>
          <a:stretch>
            <a:fillRect/>
          </a:stretch>
        </p:blipFill>
        <p:spPr>
          <a:xfrm>
            <a:off x="500034" y="4000504"/>
            <a:ext cx="2214578" cy="2261946"/>
          </a:xfrm>
          <a:prstGeom prst="rect">
            <a:avLst/>
          </a:prstGeom>
        </p:spPr>
      </p:pic>
      <p:sp>
        <p:nvSpPr>
          <p:cNvPr id="20" name="TextBox 19"/>
          <p:cNvSpPr txBox="1"/>
          <p:nvPr/>
        </p:nvSpPr>
        <p:spPr>
          <a:xfrm>
            <a:off x="750067" y="6313304"/>
            <a:ext cx="1714512" cy="400110"/>
          </a:xfrm>
          <a:prstGeom prst="rect">
            <a:avLst/>
          </a:prstGeom>
          <a:noFill/>
        </p:spPr>
        <p:txBody>
          <a:bodyPr wrap="square" rtlCol="0">
            <a:spAutoFit/>
          </a:bodyPr>
          <a:lstStyle/>
          <a:p>
            <a:r>
              <a:rPr lang="ru-RU" sz="2000" b="1" dirty="0" err="1" smtClean="0">
                <a:solidFill>
                  <a:srgbClr val="002060"/>
                </a:solidFill>
                <a:latin typeface="Times New Roman" pitchFamily="18" charset="0"/>
                <a:cs typeface="Times New Roman" pitchFamily="18" charset="0"/>
              </a:rPr>
              <a:t>Амараллис</a:t>
            </a:r>
            <a:endParaRPr lang="ru-RU" sz="2000" b="1" dirty="0">
              <a:solidFill>
                <a:srgbClr val="002060"/>
              </a:solidFill>
              <a:latin typeface="Times New Roman" pitchFamily="18" charset="0"/>
              <a:cs typeface="Times New Roman" pitchFamily="18" charset="0"/>
            </a:endParaRPr>
          </a:p>
        </p:txBody>
      </p:sp>
      <p:pic>
        <p:nvPicPr>
          <p:cNvPr id="21" name="Рисунок 20" descr="3dc95042ec6fb87f56cc6dd0e667c9c9.jpg"/>
          <p:cNvPicPr>
            <a:picLocks noChangeAspect="1"/>
          </p:cNvPicPr>
          <p:nvPr/>
        </p:nvPicPr>
        <p:blipFill>
          <a:blip r:embed="rId6" cstate="print"/>
          <a:stretch>
            <a:fillRect/>
          </a:stretch>
        </p:blipFill>
        <p:spPr>
          <a:xfrm>
            <a:off x="3851920" y="3684427"/>
            <a:ext cx="2214578" cy="2712594"/>
          </a:xfrm>
          <a:prstGeom prst="rect">
            <a:avLst/>
          </a:prstGeom>
        </p:spPr>
      </p:pic>
      <p:sp>
        <p:nvSpPr>
          <p:cNvPr id="22" name="TextBox 21"/>
          <p:cNvSpPr txBox="1"/>
          <p:nvPr/>
        </p:nvSpPr>
        <p:spPr>
          <a:xfrm>
            <a:off x="3750455" y="6405882"/>
            <a:ext cx="3509691" cy="369332"/>
          </a:xfrm>
          <a:prstGeom prst="rect">
            <a:avLst/>
          </a:prstGeom>
          <a:noFill/>
        </p:spPr>
        <p:txBody>
          <a:bodyPr wrap="square" rtlCol="0">
            <a:spAutoFit/>
          </a:bodyPr>
          <a:lstStyle/>
          <a:p>
            <a:r>
              <a:rPr lang="ru-RU" b="1" dirty="0" smtClean="0">
                <a:solidFill>
                  <a:srgbClr val="002060"/>
                </a:solidFill>
              </a:rPr>
              <a:t>Цикламен персидский</a:t>
            </a:r>
            <a:endParaRPr lang="ru-RU" b="1" dirty="0">
              <a:solidFill>
                <a:srgbClr val="002060"/>
              </a:solidFill>
            </a:endParaRPr>
          </a:p>
        </p:txBody>
      </p:sp>
      <p:pic>
        <p:nvPicPr>
          <p:cNvPr id="1026" name="Picture 2" descr="http://mtdata.ru/u3/photo2D93/20665859076-0/original.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14876" y="913823"/>
            <a:ext cx="1756192" cy="2131393"/>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8604" y="448632"/>
            <a:ext cx="6462464" cy="369332"/>
          </a:xfrm>
          <a:prstGeom prst="rect">
            <a:avLst/>
          </a:prstGeom>
        </p:spPr>
        <p:txBody>
          <a:bodyPr wrap="square">
            <a:spAutoFit/>
          </a:bodyPr>
          <a:lstStyle/>
          <a:p>
            <a:r>
              <a:rPr lang="ru-RU" b="1" dirty="0">
                <a:solidFill>
                  <a:srgbClr val="FF0000"/>
                </a:solidFill>
                <a:latin typeface="Times New Roman" pitchFamily="18" charset="0"/>
                <a:cs typeface="Times New Roman" pitchFamily="18" charset="0"/>
              </a:rPr>
              <a:t>Комнатные растения запрещенные в детском саду:</a:t>
            </a:r>
            <a:endParaRPr lang="ru-RU" b="1" dirty="0">
              <a:solidFill>
                <a:srgbClr val="FF0000"/>
              </a:solidFill>
            </a:endParaRPr>
          </a:p>
        </p:txBody>
      </p:sp>
      <p:pic>
        <p:nvPicPr>
          <p:cNvPr id="7" name="Picture 2" descr="http://photoudom.ru/photo/67/678afe76c42ee06f4d7293196e36e230.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615182" y="3884482"/>
            <a:ext cx="2314536" cy="2314536"/>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7000892" y="6205827"/>
            <a:ext cx="1714512" cy="400110"/>
          </a:xfrm>
          <a:prstGeom prst="rect">
            <a:avLst/>
          </a:prstGeom>
          <a:noFill/>
        </p:spPr>
        <p:txBody>
          <a:bodyPr wrap="square" rtlCol="0">
            <a:spAutoFit/>
          </a:bodyPr>
          <a:lstStyle/>
          <a:p>
            <a:r>
              <a:rPr lang="ru-RU" sz="2000" b="1" dirty="0" smtClean="0">
                <a:solidFill>
                  <a:srgbClr val="002060"/>
                </a:solidFill>
                <a:latin typeface="Times New Roman" pitchFamily="18" charset="0"/>
                <a:cs typeface="Times New Roman" pitchFamily="18" charset="0"/>
              </a:rPr>
              <a:t>Герань</a:t>
            </a:r>
            <a:endParaRPr lang="ru-RU" sz="2000" b="1"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diz-cafe.com/wp-content/uploads/2017/03/monstera-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692696"/>
            <a:ext cx="2641505" cy="265144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50067" y="3429000"/>
            <a:ext cx="1714512" cy="400110"/>
          </a:xfrm>
          <a:prstGeom prst="rect">
            <a:avLst/>
          </a:prstGeom>
          <a:noFill/>
        </p:spPr>
        <p:txBody>
          <a:bodyPr wrap="square" rtlCol="0">
            <a:spAutoFit/>
          </a:bodyPr>
          <a:lstStyle/>
          <a:p>
            <a:r>
              <a:rPr lang="ru-RU" sz="2000" b="1" dirty="0" err="1" smtClean="0">
                <a:solidFill>
                  <a:srgbClr val="002060"/>
                </a:solidFill>
                <a:latin typeface="Times New Roman" pitchFamily="18" charset="0"/>
                <a:cs typeface="Times New Roman" pitchFamily="18" charset="0"/>
              </a:rPr>
              <a:t>Манстера</a:t>
            </a:r>
            <a:endParaRPr lang="ru-RU" sz="2000" b="1" dirty="0">
              <a:solidFill>
                <a:srgbClr val="002060"/>
              </a:solidFill>
              <a:latin typeface="Times New Roman" pitchFamily="18" charset="0"/>
              <a:cs typeface="Times New Roman" pitchFamily="18" charset="0"/>
            </a:endParaRPr>
          </a:p>
        </p:txBody>
      </p:sp>
      <p:pic>
        <p:nvPicPr>
          <p:cNvPr id="2052" name="Picture 4" descr="http://1000-recept0v.ru/wp-content/uploads/2014/11/02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03848" y="456258"/>
            <a:ext cx="3154244" cy="288788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923714" y="3452285"/>
            <a:ext cx="1714512" cy="400110"/>
          </a:xfrm>
          <a:prstGeom prst="rect">
            <a:avLst/>
          </a:prstGeom>
          <a:noFill/>
        </p:spPr>
        <p:txBody>
          <a:bodyPr wrap="square" rtlCol="0">
            <a:spAutoFit/>
          </a:bodyPr>
          <a:lstStyle/>
          <a:p>
            <a:r>
              <a:rPr lang="ru-RU" sz="2000" b="1" dirty="0" err="1" smtClean="0">
                <a:solidFill>
                  <a:srgbClr val="002060"/>
                </a:solidFill>
                <a:latin typeface="Times New Roman" pitchFamily="18" charset="0"/>
                <a:cs typeface="Times New Roman" pitchFamily="18" charset="0"/>
              </a:rPr>
              <a:t>Аглеонема</a:t>
            </a:r>
            <a:endParaRPr lang="ru-RU" sz="2000" b="1" dirty="0">
              <a:solidFill>
                <a:srgbClr val="002060"/>
              </a:solidFill>
              <a:latin typeface="Times New Roman" pitchFamily="18" charset="0"/>
              <a:cs typeface="Times New Roman" pitchFamily="18" charset="0"/>
            </a:endParaRPr>
          </a:p>
        </p:txBody>
      </p:sp>
      <p:pic>
        <p:nvPicPr>
          <p:cNvPr id="2056" name="Picture 8" descr="http://ecologyofthinking.ru/wp-content/uploads/2015/06/kartinka249.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2500"/>
          <a:stretch/>
        </p:blipFill>
        <p:spPr bwMode="auto">
          <a:xfrm>
            <a:off x="323528" y="4196219"/>
            <a:ext cx="1919162" cy="210968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28178" y="6316660"/>
            <a:ext cx="1714512" cy="400110"/>
          </a:xfrm>
          <a:prstGeom prst="rect">
            <a:avLst/>
          </a:prstGeom>
          <a:noFill/>
        </p:spPr>
        <p:txBody>
          <a:bodyPr wrap="square" rtlCol="0">
            <a:spAutoFit/>
          </a:bodyPr>
          <a:lstStyle/>
          <a:p>
            <a:r>
              <a:rPr lang="ru-RU" sz="2000" b="1" dirty="0" smtClean="0">
                <a:solidFill>
                  <a:srgbClr val="002060"/>
                </a:solidFill>
                <a:latin typeface="Times New Roman" pitchFamily="18" charset="0"/>
                <a:cs typeface="Times New Roman" pitchFamily="18" charset="0"/>
              </a:rPr>
              <a:t>Азалия</a:t>
            </a:r>
            <a:endParaRPr lang="ru-RU" sz="2000" b="1" dirty="0">
              <a:solidFill>
                <a:srgbClr val="002060"/>
              </a:solidFill>
              <a:latin typeface="Times New Roman" pitchFamily="18" charset="0"/>
              <a:cs typeface="Times New Roman" pitchFamily="18" charset="0"/>
            </a:endParaRPr>
          </a:p>
        </p:txBody>
      </p:sp>
      <p:pic>
        <p:nvPicPr>
          <p:cNvPr id="2058" name="Picture 10" descr="http://www.show-flora.com.ua/loadimages/921c925376ebce62c65500997aaee1c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63655" y="543007"/>
            <a:ext cx="2436762" cy="267472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6948264" y="3387888"/>
            <a:ext cx="1714512" cy="400110"/>
          </a:xfrm>
          <a:prstGeom prst="rect">
            <a:avLst/>
          </a:prstGeom>
          <a:noFill/>
        </p:spPr>
        <p:txBody>
          <a:bodyPr wrap="square" rtlCol="0">
            <a:spAutoFit/>
          </a:bodyPr>
          <a:lstStyle/>
          <a:p>
            <a:r>
              <a:rPr lang="ru-RU" sz="2000" b="1" dirty="0" smtClean="0">
                <a:solidFill>
                  <a:srgbClr val="002060"/>
                </a:solidFill>
                <a:latin typeface="Times New Roman" pitchFamily="18" charset="0"/>
                <a:cs typeface="Times New Roman" pitchFamily="18" charset="0"/>
              </a:rPr>
              <a:t>Гортензия</a:t>
            </a:r>
            <a:endParaRPr lang="ru-RU" sz="2000" b="1" dirty="0">
              <a:solidFill>
                <a:srgbClr val="002060"/>
              </a:solidFill>
              <a:latin typeface="Times New Roman" pitchFamily="18" charset="0"/>
              <a:cs typeface="Times New Roman" pitchFamily="18" charset="0"/>
            </a:endParaRPr>
          </a:p>
        </p:txBody>
      </p:sp>
      <p:pic>
        <p:nvPicPr>
          <p:cNvPr id="2060" name="Picture 12" descr="https://static.leroymerlin.ua/images/default/integ/lm_ua/6/9/5/0/FRA9999PRO11016950/1024/FRA9999PRO11016950_1024_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79912" y="4101323"/>
            <a:ext cx="1917724" cy="2299473"/>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4139952" y="6308877"/>
            <a:ext cx="1714512" cy="400110"/>
          </a:xfrm>
          <a:prstGeom prst="rect">
            <a:avLst/>
          </a:prstGeom>
          <a:noFill/>
        </p:spPr>
        <p:txBody>
          <a:bodyPr wrap="square" rtlCol="0">
            <a:spAutoFit/>
          </a:bodyPr>
          <a:lstStyle/>
          <a:p>
            <a:r>
              <a:rPr lang="ru-RU" sz="2000" b="1" dirty="0" smtClean="0">
                <a:solidFill>
                  <a:srgbClr val="002060"/>
                </a:solidFill>
                <a:latin typeface="Times New Roman" pitchFamily="18" charset="0"/>
                <a:cs typeface="Times New Roman" pitchFamily="18" charset="0"/>
              </a:rPr>
              <a:t>Кротон</a:t>
            </a:r>
            <a:endParaRPr lang="ru-RU" sz="2000" b="1" dirty="0">
              <a:solidFill>
                <a:srgbClr val="002060"/>
              </a:solidFill>
              <a:latin typeface="Times New Roman" pitchFamily="18" charset="0"/>
              <a:cs typeface="Times New Roman" pitchFamily="18" charset="0"/>
            </a:endParaRPr>
          </a:p>
        </p:txBody>
      </p:sp>
      <p:pic>
        <p:nvPicPr>
          <p:cNvPr id="2062" name="Picture 14" descr="https://plants-1.ru/wp-content/uploads/2017/02/paslen1-768x576.jpg"/>
          <p:cNvPicPr>
            <a:picLocks noChangeAspect="1" noChangeArrowheads="1"/>
          </p:cNvPicPr>
          <p:nvPr/>
        </p:nvPicPr>
        <p:blipFill rotWithShape="1">
          <a:blip r:embed="rId7">
            <a:extLst>
              <a:ext uri="{28A0092B-C50C-407E-A947-70E740481C1C}">
                <a14:useLocalDpi xmlns:a14="http://schemas.microsoft.com/office/drawing/2010/main" val="0"/>
              </a:ext>
            </a:extLst>
          </a:blip>
          <a:srcRect l="16150" t="6717" r="16685"/>
          <a:stretch/>
        </p:blipFill>
        <p:spPr bwMode="auto">
          <a:xfrm>
            <a:off x="6433795" y="3880101"/>
            <a:ext cx="2366622" cy="246519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6948264" y="6345292"/>
            <a:ext cx="1714512" cy="400110"/>
          </a:xfrm>
          <a:prstGeom prst="rect">
            <a:avLst/>
          </a:prstGeom>
          <a:noFill/>
        </p:spPr>
        <p:txBody>
          <a:bodyPr wrap="square" rtlCol="0">
            <a:spAutoFit/>
          </a:bodyPr>
          <a:lstStyle/>
          <a:p>
            <a:r>
              <a:rPr lang="ru-RU" sz="2000" b="1" dirty="0" smtClean="0">
                <a:solidFill>
                  <a:srgbClr val="002060"/>
                </a:solidFill>
                <a:latin typeface="Times New Roman" pitchFamily="18" charset="0"/>
                <a:cs typeface="Times New Roman" pitchFamily="18" charset="0"/>
              </a:rPr>
              <a:t>Паслён </a:t>
            </a:r>
            <a:endParaRPr lang="ru-RU" sz="2000" b="1" dirty="0">
              <a:solidFill>
                <a:srgbClr val="002060"/>
              </a:solidFill>
              <a:latin typeface="Times New Roman" pitchFamily="18" charset="0"/>
              <a:cs typeface="Times New Roman" pitchFamily="18" charset="0"/>
            </a:endParaRPr>
          </a:p>
        </p:txBody>
      </p:sp>
      <p:sp>
        <p:nvSpPr>
          <p:cNvPr id="15" name="Прямоугольник 14"/>
          <p:cNvSpPr/>
          <p:nvPr/>
        </p:nvSpPr>
        <p:spPr>
          <a:xfrm>
            <a:off x="8604" y="448632"/>
            <a:ext cx="6462464" cy="369332"/>
          </a:xfrm>
          <a:prstGeom prst="rect">
            <a:avLst/>
          </a:prstGeom>
        </p:spPr>
        <p:txBody>
          <a:bodyPr wrap="square">
            <a:spAutoFit/>
          </a:bodyPr>
          <a:lstStyle/>
          <a:p>
            <a:r>
              <a:rPr lang="ru-RU" b="1" dirty="0">
                <a:solidFill>
                  <a:srgbClr val="FF0000"/>
                </a:solidFill>
                <a:latin typeface="Times New Roman" pitchFamily="18" charset="0"/>
                <a:cs typeface="Times New Roman" pitchFamily="18" charset="0"/>
              </a:rPr>
              <a:t>Комнатные растения запрещенные в детском саду:</a:t>
            </a:r>
            <a:endParaRPr lang="ru-RU" b="1" dirty="0">
              <a:solidFill>
                <a:srgbClr val="FF0000"/>
              </a:solidFill>
            </a:endParaRPr>
          </a:p>
        </p:txBody>
      </p:sp>
    </p:spTree>
    <p:extLst>
      <p:ext uri="{BB962C8B-B14F-4D97-AF65-F5344CB8AC3E}">
        <p14:creationId xmlns:p14="http://schemas.microsoft.com/office/powerpoint/2010/main" val="9271417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Скандик Ерли.jpg"/>
          <p:cNvPicPr>
            <a:picLocks noGrp="1" noChangeAspect="1"/>
          </p:cNvPicPr>
          <p:nvPr>
            <p:ph idx="1"/>
          </p:nvPr>
        </p:nvPicPr>
        <p:blipFill>
          <a:blip r:embed="rId2"/>
          <a:stretch>
            <a:fillRect/>
          </a:stretch>
        </p:blipFill>
        <p:spPr>
          <a:xfrm>
            <a:off x="315610" y="593720"/>
            <a:ext cx="2812969" cy="2406652"/>
          </a:xfrm>
          <a:prstGeom prst="rect">
            <a:avLst/>
          </a:prstGeom>
        </p:spPr>
      </p:pic>
      <p:sp>
        <p:nvSpPr>
          <p:cNvPr id="5" name="Прямоугольник 4"/>
          <p:cNvSpPr/>
          <p:nvPr/>
        </p:nvSpPr>
        <p:spPr>
          <a:xfrm>
            <a:off x="785787" y="3185038"/>
            <a:ext cx="1500198" cy="369332"/>
          </a:xfrm>
          <a:prstGeom prst="rect">
            <a:avLst/>
          </a:prstGeom>
        </p:spPr>
        <p:txBody>
          <a:bodyPr wrap="square">
            <a:spAutoFit/>
          </a:bodyPr>
          <a:lstStyle/>
          <a:p>
            <a:r>
              <a:rPr lang="ru-RU" b="1" dirty="0" err="1" smtClean="0">
                <a:solidFill>
                  <a:srgbClr val="002060"/>
                </a:solidFill>
                <a:latin typeface="Times New Roman" pitchFamily="18" charset="0"/>
                <a:cs typeface="Times New Roman" pitchFamily="18" charset="0"/>
              </a:rPr>
              <a:t>Пуансеттия</a:t>
            </a:r>
            <a:endParaRPr lang="ru-RU" b="1" dirty="0">
              <a:solidFill>
                <a:srgbClr val="002060"/>
              </a:solidFill>
              <a:latin typeface="Times New Roman" pitchFamily="18" charset="0"/>
              <a:cs typeface="Times New Roman" pitchFamily="18" charset="0"/>
            </a:endParaRPr>
          </a:p>
        </p:txBody>
      </p:sp>
      <p:pic>
        <p:nvPicPr>
          <p:cNvPr id="6" name="Рисунок 5" descr="mini-komnatnyiy-plyushh.jpg"/>
          <p:cNvPicPr>
            <a:picLocks noChangeAspect="1"/>
          </p:cNvPicPr>
          <p:nvPr/>
        </p:nvPicPr>
        <p:blipFill>
          <a:blip r:embed="rId3" cstate="print"/>
          <a:stretch>
            <a:fillRect/>
          </a:stretch>
        </p:blipFill>
        <p:spPr>
          <a:xfrm>
            <a:off x="6012160" y="931244"/>
            <a:ext cx="2762236" cy="2071677"/>
          </a:xfrm>
          <a:prstGeom prst="rect">
            <a:avLst/>
          </a:prstGeom>
        </p:spPr>
      </p:pic>
      <p:sp>
        <p:nvSpPr>
          <p:cNvPr id="7" name="Прямоугольник 6"/>
          <p:cNvSpPr/>
          <p:nvPr/>
        </p:nvSpPr>
        <p:spPr>
          <a:xfrm>
            <a:off x="7020272" y="3180151"/>
            <a:ext cx="1000132" cy="369332"/>
          </a:xfrm>
          <a:prstGeom prst="rect">
            <a:avLst/>
          </a:prstGeom>
        </p:spPr>
        <p:txBody>
          <a:bodyPr wrap="square">
            <a:spAutoFit/>
          </a:bodyPr>
          <a:lstStyle/>
          <a:p>
            <a:r>
              <a:rPr lang="ru-RU" b="1" dirty="0" smtClean="0">
                <a:solidFill>
                  <a:srgbClr val="002060"/>
                </a:solidFill>
                <a:latin typeface="Times New Roman" pitchFamily="18" charset="0"/>
                <a:cs typeface="Times New Roman" pitchFamily="18" charset="0"/>
              </a:rPr>
              <a:t>Плющ</a:t>
            </a:r>
            <a:endParaRPr lang="ru-RU" b="1" dirty="0">
              <a:solidFill>
                <a:srgbClr val="002060"/>
              </a:solidFill>
              <a:latin typeface="Times New Roman" pitchFamily="18" charset="0"/>
              <a:cs typeface="Times New Roman" pitchFamily="18" charset="0"/>
            </a:endParaRPr>
          </a:p>
        </p:txBody>
      </p:sp>
      <p:pic>
        <p:nvPicPr>
          <p:cNvPr id="8" name="Рисунок 7" descr="oleandr21.jpg"/>
          <p:cNvPicPr>
            <a:picLocks noChangeAspect="1"/>
          </p:cNvPicPr>
          <p:nvPr/>
        </p:nvPicPr>
        <p:blipFill>
          <a:blip r:embed="rId4"/>
          <a:stretch>
            <a:fillRect/>
          </a:stretch>
        </p:blipFill>
        <p:spPr>
          <a:xfrm>
            <a:off x="315610" y="3846466"/>
            <a:ext cx="2286016" cy="2493838"/>
          </a:xfrm>
          <a:prstGeom prst="rect">
            <a:avLst/>
          </a:prstGeom>
        </p:spPr>
      </p:pic>
      <p:sp>
        <p:nvSpPr>
          <p:cNvPr id="9" name="Прямоугольник 8"/>
          <p:cNvSpPr/>
          <p:nvPr/>
        </p:nvSpPr>
        <p:spPr>
          <a:xfrm>
            <a:off x="785787" y="6342092"/>
            <a:ext cx="1214446" cy="369332"/>
          </a:xfrm>
          <a:prstGeom prst="rect">
            <a:avLst/>
          </a:prstGeom>
        </p:spPr>
        <p:txBody>
          <a:bodyPr wrap="square">
            <a:spAutoFit/>
          </a:bodyPr>
          <a:lstStyle/>
          <a:p>
            <a:r>
              <a:rPr lang="ru-RU" b="1" dirty="0" smtClean="0">
                <a:solidFill>
                  <a:srgbClr val="002060"/>
                </a:solidFill>
                <a:latin typeface="Times New Roman" pitchFamily="18" charset="0"/>
                <a:cs typeface="Times New Roman" pitchFamily="18" charset="0"/>
              </a:rPr>
              <a:t>Олеандр</a:t>
            </a:r>
            <a:endParaRPr lang="ru-RU" b="1" dirty="0">
              <a:solidFill>
                <a:srgbClr val="002060"/>
              </a:solidFill>
              <a:latin typeface="Times New Roman" pitchFamily="18" charset="0"/>
              <a:cs typeface="Times New Roman" pitchFamily="18" charset="0"/>
            </a:endParaRPr>
          </a:p>
        </p:txBody>
      </p:sp>
      <p:pic>
        <p:nvPicPr>
          <p:cNvPr id="10" name="Рисунок 9" descr="s1200 (1).jpg"/>
          <p:cNvPicPr>
            <a:picLocks noChangeAspect="1"/>
          </p:cNvPicPr>
          <p:nvPr/>
        </p:nvPicPr>
        <p:blipFill>
          <a:blip r:embed="rId5" cstate="print"/>
          <a:stretch>
            <a:fillRect/>
          </a:stretch>
        </p:blipFill>
        <p:spPr>
          <a:xfrm>
            <a:off x="5734388" y="3846466"/>
            <a:ext cx="3571900" cy="2229459"/>
          </a:xfrm>
          <a:prstGeom prst="rect">
            <a:avLst/>
          </a:prstGeom>
        </p:spPr>
      </p:pic>
      <p:sp>
        <p:nvSpPr>
          <p:cNvPr id="11" name="Прямоугольник 10"/>
          <p:cNvSpPr/>
          <p:nvPr/>
        </p:nvSpPr>
        <p:spPr>
          <a:xfrm>
            <a:off x="6804248" y="6325848"/>
            <a:ext cx="1714512" cy="369332"/>
          </a:xfrm>
          <a:prstGeom prst="rect">
            <a:avLst/>
          </a:prstGeom>
        </p:spPr>
        <p:txBody>
          <a:bodyPr wrap="square">
            <a:spAutoFit/>
          </a:bodyPr>
          <a:lstStyle/>
          <a:p>
            <a:r>
              <a:rPr lang="ru-RU" b="1" dirty="0" err="1" smtClean="0">
                <a:solidFill>
                  <a:srgbClr val="002060"/>
                </a:solidFill>
                <a:latin typeface="Times New Roman" pitchFamily="18" charset="0"/>
                <a:cs typeface="Times New Roman" pitchFamily="18" charset="0"/>
              </a:rPr>
              <a:t>Диффенбахия</a:t>
            </a:r>
            <a:endParaRPr lang="ru-RU" b="1" dirty="0">
              <a:solidFill>
                <a:srgbClr val="002060"/>
              </a:solidFill>
              <a:latin typeface="Times New Roman" pitchFamily="18" charset="0"/>
              <a:cs typeface="Times New Roman" pitchFamily="18" charset="0"/>
            </a:endParaRPr>
          </a:p>
        </p:txBody>
      </p:sp>
      <p:pic>
        <p:nvPicPr>
          <p:cNvPr id="4098" name="Picture 2" descr="http://domashnij-sad.ru/wp-content/uploads/2013/03/aucuba-japonica-variegata.jpg"/>
          <p:cNvPicPr>
            <a:picLocks noChangeAspect="1" noChangeArrowheads="1"/>
          </p:cNvPicPr>
          <p:nvPr/>
        </p:nvPicPr>
        <p:blipFill rotWithShape="1">
          <a:blip r:embed="rId6">
            <a:extLst>
              <a:ext uri="{28A0092B-C50C-407E-A947-70E740481C1C}">
                <a14:useLocalDpi xmlns:a14="http://schemas.microsoft.com/office/drawing/2010/main" val="0"/>
              </a:ext>
            </a:extLst>
          </a:blip>
          <a:srcRect l="9405" b="11751"/>
          <a:stretch/>
        </p:blipFill>
        <p:spPr bwMode="auto">
          <a:xfrm>
            <a:off x="2987824" y="2780929"/>
            <a:ext cx="2882751" cy="2530108"/>
          </a:xfrm>
          <a:prstGeom prst="rect">
            <a:avLst/>
          </a:prstGeom>
          <a:noFill/>
          <a:extLst>
            <a:ext uri="{909E8E84-426E-40DD-AFC4-6F175D3DCCD1}">
              <a14:hiddenFill xmlns:a14="http://schemas.microsoft.com/office/drawing/2010/main">
                <a:solidFill>
                  <a:srgbClr val="FFFFFF"/>
                </a:solidFill>
              </a14:hiddenFill>
            </a:ext>
          </a:extLst>
        </p:spPr>
      </p:pic>
      <p:sp>
        <p:nvSpPr>
          <p:cNvPr id="12" name="Прямоугольник 11"/>
          <p:cNvSpPr/>
          <p:nvPr/>
        </p:nvSpPr>
        <p:spPr>
          <a:xfrm>
            <a:off x="3275856" y="5589240"/>
            <a:ext cx="2157597" cy="369332"/>
          </a:xfrm>
          <a:prstGeom prst="rect">
            <a:avLst/>
          </a:prstGeom>
        </p:spPr>
        <p:txBody>
          <a:bodyPr wrap="square">
            <a:spAutoFit/>
          </a:bodyPr>
          <a:lstStyle/>
          <a:p>
            <a:r>
              <a:rPr lang="ru-RU" b="1" dirty="0" smtClean="0">
                <a:solidFill>
                  <a:srgbClr val="002060"/>
                </a:solidFill>
                <a:latin typeface="Times New Roman" pitchFamily="18" charset="0"/>
                <a:cs typeface="Times New Roman" pitchFamily="18" charset="0"/>
              </a:rPr>
              <a:t>Аукуба японская</a:t>
            </a:r>
            <a:endParaRPr lang="ru-RU" b="1" dirty="0">
              <a:solidFill>
                <a:srgbClr val="002060"/>
              </a:solidFill>
              <a:latin typeface="Times New Roman" pitchFamily="18" charset="0"/>
              <a:cs typeface="Times New Roman" pitchFamily="18" charset="0"/>
            </a:endParaRPr>
          </a:p>
        </p:txBody>
      </p:sp>
      <p:sp>
        <p:nvSpPr>
          <p:cNvPr id="13" name="Прямоугольник 12"/>
          <p:cNvSpPr/>
          <p:nvPr/>
        </p:nvSpPr>
        <p:spPr>
          <a:xfrm>
            <a:off x="8604" y="448632"/>
            <a:ext cx="6462464" cy="369332"/>
          </a:xfrm>
          <a:prstGeom prst="rect">
            <a:avLst/>
          </a:prstGeom>
        </p:spPr>
        <p:txBody>
          <a:bodyPr wrap="square">
            <a:spAutoFit/>
          </a:bodyPr>
          <a:lstStyle/>
          <a:p>
            <a:r>
              <a:rPr lang="ru-RU" b="1" dirty="0">
                <a:solidFill>
                  <a:srgbClr val="FF0000"/>
                </a:solidFill>
                <a:latin typeface="Times New Roman" pitchFamily="18" charset="0"/>
                <a:cs typeface="Times New Roman" pitchFamily="18" charset="0"/>
              </a:rPr>
              <a:t>Комнатные растения запрещенные в детском саду:</a:t>
            </a:r>
            <a:endParaRPr lang="ru-RU" b="1" dirty="0">
              <a:solidFill>
                <a:srgbClr val="FF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gardencenterkrd.ru/wp-content/uploads/komnatnye-rasteniya125.jpg"/>
          <p:cNvPicPr>
            <a:picLocks noChangeAspect="1" noChangeArrowheads="1"/>
          </p:cNvPicPr>
          <p:nvPr/>
        </p:nvPicPr>
        <p:blipFill rotWithShape="1">
          <a:blip r:embed="rId2">
            <a:extLst>
              <a:ext uri="{28A0092B-C50C-407E-A947-70E740481C1C}">
                <a14:useLocalDpi xmlns:a14="http://schemas.microsoft.com/office/drawing/2010/main" val="0"/>
              </a:ext>
            </a:extLst>
          </a:blip>
          <a:srcRect l="19587" r="28632"/>
          <a:stretch/>
        </p:blipFill>
        <p:spPr bwMode="auto">
          <a:xfrm>
            <a:off x="403425" y="332656"/>
            <a:ext cx="1981060" cy="2869393"/>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611560" y="3354870"/>
            <a:ext cx="1951175" cy="369332"/>
          </a:xfrm>
          <a:prstGeom prst="rect">
            <a:avLst/>
          </a:prstGeom>
        </p:spPr>
        <p:txBody>
          <a:bodyPr wrap="none">
            <a:spAutoFit/>
          </a:bodyPr>
          <a:lstStyle/>
          <a:p>
            <a:r>
              <a:rPr lang="ru-RU" b="1" dirty="0" err="1">
                <a:solidFill>
                  <a:srgbClr val="002060"/>
                </a:solidFill>
              </a:rPr>
              <a:t>Замиокулькас</a:t>
            </a:r>
            <a:endParaRPr lang="ru-RU" dirty="0">
              <a:solidFill>
                <a:srgbClr val="002060"/>
              </a:solidFill>
            </a:endParaRPr>
          </a:p>
        </p:txBody>
      </p:sp>
      <p:pic>
        <p:nvPicPr>
          <p:cNvPr id="5124" name="Picture 4" descr="http://mywishlist.ru/pic/i/wish/orig/008/835/447.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94079" y="515883"/>
            <a:ext cx="2434431" cy="2838987"/>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floralj.ru/wp-content/uploads/2017/01/sp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8510" y="1367547"/>
            <a:ext cx="2962360" cy="2356655"/>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5260117" y="3845124"/>
            <a:ext cx="1949573" cy="369332"/>
          </a:xfrm>
          <a:prstGeom prst="rect">
            <a:avLst/>
          </a:prstGeom>
        </p:spPr>
        <p:txBody>
          <a:bodyPr wrap="none">
            <a:spAutoFit/>
          </a:bodyPr>
          <a:lstStyle/>
          <a:p>
            <a:r>
              <a:rPr lang="ru-RU" b="1" dirty="0" err="1" smtClean="0">
                <a:solidFill>
                  <a:srgbClr val="002060"/>
                </a:solidFill>
              </a:rPr>
              <a:t>спатифиллум</a:t>
            </a:r>
            <a:endParaRPr lang="ru-RU" dirty="0">
              <a:solidFill>
                <a:srgbClr val="002060"/>
              </a:solidFill>
            </a:endParaRPr>
          </a:p>
        </p:txBody>
      </p:sp>
      <p:pic>
        <p:nvPicPr>
          <p:cNvPr id="3074" name="Picture 2" descr="http://cveti.ucoz.ua/_ph/19/507050723.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3425" y="4221088"/>
            <a:ext cx="1951349" cy="2076905"/>
          </a:xfrm>
          <a:prstGeom prst="rect">
            <a:avLst/>
          </a:prstGeom>
          <a:noFill/>
          <a:extLst>
            <a:ext uri="{909E8E84-426E-40DD-AFC4-6F175D3DCCD1}">
              <a14:hiddenFill xmlns:a14="http://schemas.microsoft.com/office/drawing/2010/main">
                <a:solidFill>
                  <a:srgbClr val="FFFFFF"/>
                </a:solidFill>
              </a14:hiddenFill>
            </a:ext>
          </a:extLst>
        </p:spPr>
      </p:pic>
      <p:sp>
        <p:nvSpPr>
          <p:cNvPr id="8" name="Прямоугольник 7"/>
          <p:cNvSpPr/>
          <p:nvPr/>
        </p:nvSpPr>
        <p:spPr>
          <a:xfrm>
            <a:off x="441075" y="6297993"/>
            <a:ext cx="1375698" cy="369332"/>
          </a:xfrm>
          <a:prstGeom prst="rect">
            <a:avLst/>
          </a:prstGeom>
        </p:spPr>
        <p:txBody>
          <a:bodyPr wrap="none">
            <a:spAutoFit/>
          </a:bodyPr>
          <a:lstStyle/>
          <a:p>
            <a:r>
              <a:rPr lang="ru-RU" b="1" dirty="0" smtClean="0">
                <a:solidFill>
                  <a:srgbClr val="002060"/>
                </a:solidFill>
              </a:rPr>
              <a:t>антуриум</a:t>
            </a:r>
            <a:endParaRPr lang="ru-RU" b="1" dirty="0">
              <a:solidFill>
                <a:srgbClr val="002060"/>
              </a:solidFill>
            </a:endParaRPr>
          </a:p>
        </p:txBody>
      </p:sp>
      <p:pic>
        <p:nvPicPr>
          <p:cNvPr id="3076" name="Picture 4" descr="https://www.cactuskiev.com.ua/gallery/_data/i/galleries/dutch/succulents/Aloe_ferox-me.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8787" y="3750618"/>
            <a:ext cx="2051330" cy="2732041"/>
          </a:xfrm>
          <a:prstGeom prst="rect">
            <a:avLst/>
          </a:prstGeom>
          <a:noFill/>
          <a:extLst>
            <a:ext uri="{909E8E84-426E-40DD-AFC4-6F175D3DCCD1}">
              <a14:hiddenFill xmlns:a14="http://schemas.microsoft.com/office/drawing/2010/main">
                <a:solidFill>
                  <a:srgbClr val="FFFFFF"/>
                </a:solidFill>
              </a14:hiddenFill>
            </a:ext>
          </a:extLst>
        </p:spPr>
      </p:pic>
      <p:pic>
        <p:nvPicPr>
          <p:cNvPr id="10" name="Рисунок 9" descr="4938718_2.jpg"/>
          <p:cNvPicPr>
            <a:picLocks noChangeAspect="1"/>
          </p:cNvPicPr>
          <p:nvPr/>
        </p:nvPicPr>
        <p:blipFill>
          <a:blip r:embed="rId7" cstate="print"/>
          <a:stretch>
            <a:fillRect/>
          </a:stretch>
        </p:blipFill>
        <p:spPr>
          <a:xfrm>
            <a:off x="7072330" y="4143379"/>
            <a:ext cx="1928826" cy="2169925"/>
          </a:xfrm>
          <a:prstGeom prst="rect">
            <a:avLst/>
          </a:prstGeom>
        </p:spPr>
      </p:pic>
      <p:sp>
        <p:nvSpPr>
          <p:cNvPr id="11" name="TextBox 10"/>
          <p:cNvSpPr txBox="1"/>
          <p:nvPr/>
        </p:nvSpPr>
        <p:spPr>
          <a:xfrm>
            <a:off x="7072362" y="6481130"/>
            <a:ext cx="1857356" cy="369332"/>
          </a:xfrm>
          <a:prstGeom prst="rect">
            <a:avLst/>
          </a:prstGeom>
          <a:noFill/>
        </p:spPr>
        <p:txBody>
          <a:bodyPr wrap="square" rtlCol="0">
            <a:spAutoFit/>
          </a:bodyPr>
          <a:lstStyle/>
          <a:p>
            <a:r>
              <a:rPr lang="ru-RU" b="1" dirty="0" smtClean="0">
                <a:solidFill>
                  <a:srgbClr val="002060"/>
                </a:solidFill>
                <a:latin typeface="Times New Roman" pitchFamily="18" charset="0"/>
                <a:cs typeface="Times New Roman" pitchFamily="18" charset="0"/>
              </a:rPr>
              <a:t>Алоэ полосатое</a:t>
            </a:r>
            <a:endParaRPr lang="ru-RU" b="1" dirty="0">
              <a:solidFill>
                <a:srgbClr val="002060"/>
              </a:solidFill>
              <a:latin typeface="Times New Roman" pitchFamily="18" charset="0"/>
              <a:cs typeface="Times New Roman" pitchFamily="18" charset="0"/>
            </a:endParaRPr>
          </a:p>
        </p:txBody>
      </p:sp>
      <p:sp>
        <p:nvSpPr>
          <p:cNvPr id="12" name="TextBox 11"/>
          <p:cNvSpPr txBox="1"/>
          <p:nvPr/>
        </p:nvSpPr>
        <p:spPr>
          <a:xfrm>
            <a:off x="3427146" y="6474729"/>
            <a:ext cx="2657021" cy="369332"/>
          </a:xfrm>
          <a:prstGeom prst="rect">
            <a:avLst/>
          </a:prstGeom>
          <a:noFill/>
        </p:spPr>
        <p:txBody>
          <a:bodyPr wrap="square" rtlCol="0">
            <a:spAutoFit/>
          </a:bodyPr>
          <a:lstStyle/>
          <a:p>
            <a:r>
              <a:rPr lang="ru-RU" b="1" dirty="0" smtClean="0">
                <a:solidFill>
                  <a:srgbClr val="002060"/>
                </a:solidFill>
                <a:latin typeface="Times New Roman" pitchFamily="18" charset="0"/>
                <a:cs typeface="Times New Roman" pitchFamily="18" charset="0"/>
              </a:rPr>
              <a:t>Алоэ устрашающее</a:t>
            </a:r>
            <a:endParaRPr lang="ru-RU" b="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3510473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476672"/>
            <a:ext cx="8229600" cy="1066800"/>
          </a:xfrm>
        </p:spPr>
        <p:txBody>
          <a:bodyPr>
            <a:noAutofit/>
          </a:bodyPr>
          <a:lstStyle/>
          <a:p>
            <a:pPr algn="ctr">
              <a:lnSpc>
                <a:spcPct val="150000"/>
              </a:lnSpc>
            </a:pPr>
            <a:r>
              <a:rPr lang="ru-RU" sz="2400" b="1" dirty="0" smtClean="0">
                <a:solidFill>
                  <a:srgbClr val="002060"/>
                </a:solidFill>
                <a:latin typeface="Times New Roman" pitchFamily="18" charset="0"/>
                <a:cs typeface="Times New Roman" pitchFamily="18" charset="0"/>
              </a:rPr>
              <a:t>Условия труда детей в уголке природы.</a:t>
            </a:r>
            <a:endParaRPr lang="ru-RU" sz="2400" b="1" dirty="0">
              <a:solidFill>
                <a:srgbClr val="002060"/>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1928802"/>
            <a:ext cx="8229600" cy="4645734"/>
          </a:xfrm>
        </p:spPr>
        <p:txBody>
          <a:bodyPr>
            <a:normAutofit fontScale="55000" lnSpcReduction="20000"/>
          </a:bodyPr>
          <a:lstStyle/>
          <a:p>
            <a:pPr algn="just">
              <a:lnSpc>
                <a:spcPct val="170000"/>
              </a:lnSpc>
            </a:pPr>
            <a:r>
              <a:rPr lang="ru-RU" sz="2900" dirty="0" smtClean="0">
                <a:solidFill>
                  <a:srgbClr val="0070C0"/>
                </a:solidFill>
                <a:latin typeface="Times New Roman" pitchFamily="18" charset="0"/>
                <a:cs typeface="Times New Roman" pitchFamily="18" charset="0"/>
              </a:rPr>
              <a:t>Все шкафы и полки должны быть надёжно закреплены. Оборудование, пособия, предметы убранства должны устанавливаться и размещаться с учётом их полной безопасности и устойчивости, исключающей возможности падения;</a:t>
            </a:r>
          </a:p>
          <a:p>
            <a:pPr algn="just">
              <a:lnSpc>
                <a:spcPct val="170000"/>
              </a:lnSpc>
            </a:pPr>
            <a:r>
              <a:rPr lang="ru-RU" sz="2900" dirty="0" smtClean="0">
                <a:solidFill>
                  <a:srgbClr val="0070C0"/>
                </a:solidFill>
                <a:latin typeface="Times New Roman" pitchFamily="18" charset="0"/>
                <a:cs typeface="Times New Roman" pitchFamily="18" charset="0"/>
              </a:rPr>
              <a:t> Инвентарь, используемый в самостоятельной трудовой деятельности детей, необходимо располагать на полках и шкафах, высота которых не превышает уровня груди ребёнка, все инструменты содержатся в чистоте;</a:t>
            </a:r>
          </a:p>
          <a:p>
            <a:pPr algn="just">
              <a:lnSpc>
                <a:spcPct val="170000"/>
              </a:lnSpc>
            </a:pPr>
            <a:r>
              <a:rPr lang="ru-RU" sz="2900" dirty="0" smtClean="0">
                <a:solidFill>
                  <a:srgbClr val="0070C0"/>
                </a:solidFill>
                <a:latin typeface="Times New Roman" pitchFamily="18" charset="0"/>
                <a:cs typeface="Times New Roman" pitchFamily="18" charset="0"/>
              </a:rPr>
              <a:t>Комнатные растения уголка природы размещаются с таким расчётом, что ребёнок мог осуществлять уход за ними стоя на полу; при проливе растений ребёнок должен держать лейку ниже уровня своей груди, чтобы вода не стекала в рукава и не попадала на одежду;</a:t>
            </a:r>
          </a:p>
          <a:p>
            <a:pPr algn="just">
              <a:lnSpc>
                <a:spcPct val="170000"/>
              </a:lnSpc>
            </a:pPr>
            <a:r>
              <a:rPr lang="ru-RU" sz="2900" dirty="0" smtClean="0">
                <a:solidFill>
                  <a:srgbClr val="0070C0"/>
                </a:solidFill>
                <a:latin typeface="Times New Roman" pitchFamily="18" charset="0"/>
                <a:cs typeface="Times New Roman" pitchFamily="18" charset="0"/>
              </a:rPr>
              <a:t> Необходимо иметь клеёнки, если уход за растениями осуществляется на столах;</a:t>
            </a:r>
          </a:p>
          <a:p>
            <a:pPr algn="just">
              <a:lnSpc>
                <a:spcPct val="170000"/>
              </a:lnSpc>
            </a:pPr>
            <a:r>
              <a:rPr lang="ru-RU" sz="2900" dirty="0" smtClean="0">
                <a:solidFill>
                  <a:srgbClr val="0070C0"/>
                </a:solidFill>
                <a:latin typeface="Times New Roman" pitchFamily="18" charset="0"/>
                <a:cs typeface="Times New Roman" pitchFamily="18" charset="0"/>
              </a:rPr>
              <a:t> Дети </a:t>
            </a:r>
            <a:r>
              <a:rPr lang="ru-RU" sz="2900" smtClean="0">
                <a:solidFill>
                  <a:srgbClr val="0070C0"/>
                </a:solidFill>
                <a:latin typeface="Times New Roman" pitchFamily="18" charset="0"/>
                <a:cs typeface="Times New Roman" pitchFamily="18" charset="0"/>
              </a:rPr>
              <a:t>должны </a:t>
            </a:r>
            <a:r>
              <a:rPr lang="ru-RU" sz="2900" smtClean="0">
                <a:solidFill>
                  <a:srgbClr val="0070C0"/>
                </a:solidFill>
                <a:latin typeface="Times New Roman" pitchFamily="18" charset="0"/>
                <a:cs typeface="Times New Roman" pitchFamily="18" charset="0"/>
              </a:rPr>
              <a:t>надевать </a:t>
            </a:r>
            <a:r>
              <a:rPr lang="ru-RU" sz="2900" dirty="0" smtClean="0">
                <a:solidFill>
                  <a:srgbClr val="0070C0"/>
                </a:solidFill>
                <a:latin typeface="Times New Roman" pitchFamily="18" charset="0"/>
                <a:cs typeface="Times New Roman" pitchFamily="18" charset="0"/>
              </a:rPr>
              <a:t>фартуки.</a:t>
            </a:r>
          </a:p>
          <a:p>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a:bodyPr>
          <a:lstStyle/>
          <a:p>
            <a:pPr algn="ctr">
              <a:buNone/>
            </a:pPr>
            <a:r>
              <a:rPr lang="ru-RU" sz="6000" dirty="0" smtClean="0">
                <a:solidFill>
                  <a:srgbClr val="002060"/>
                </a:solidFill>
                <a:latin typeface="Times New Roman" pitchFamily="18" charset="0"/>
                <a:cs typeface="Times New Roman" pitchFamily="18" charset="0"/>
              </a:rPr>
              <a:t>Спасибо за внимание!</a:t>
            </a:r>
            <a:endParaRPr lang="ru-RU" sz="6000"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ородская">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562</TotalTime>
  <Words>1103</Words>
  <Application>Microsoft Office PowerPoint</Application>
  <PresentationFormat>Экран (4:3)</PresentationFormat>
  <Paragraphs>100</Paragraphs>
  <Slides>20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Городская</vt:lpstr>
      <vt:lpstr>      Городское методическое объединение по социально-коммуникативному развитию дошкольников г. Арзамас     «Организационно-педагогические условия развития трудовой деятельности  дошкольников в природе»   </vt:lpstr>
      <vt:lpstr>Труд дошкольников в природе</vt:lpstr>
      <vt:lpstr>Значение труда в природе для развития ребёнка</vt:lpstr>
      <vt:lpstr>Правила организации огорода в ДОУ:</vt:lpstr>
      <vt:lpstr>Что сажать на огороде в детском саду?</vt:lpstr>
      <vt:lpstr>Презентация PowerPoint</vt:lpstr>
      <vt:lpstr>Правила работы с детьми на огороде</vt:lpstr>
      <vt:lpstr>Труд детей на огороде организуем в следующих формах:</vt:lpstr>
      <vt:lpstr>Требования к оформлению природного уголка:</vt:lpstr>
      <vt:lpstr>Видовое разнообразие цветов в каждой группе:</vt:lpstr>
      <vt:lpstr>фото</vt:lpstr>
      <vt:lpstr>Презентация PowerPoint</vt:lpstr>
      <vt:lpstr>Презентация PowerPoint</vt:lpstr>
      <vt:lpstr>Презентация PowerPoint</vt:lpstr>
      <vt:lpstr>фото</vt:lpstr>
      <vt:lpstr>Презентация PowerPoint</vt:lpstr>
      <vt:lpstr>Презентация PowerPoint</vt:lpstr>
      <vt:lpstr>Презентация PowerPoint</vt:lpstr>
      <vt:lpstr>Условия труда детей в уголке природы.</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МБДОУ ДС 28</cp:lastModifiedBy>
  <cp:revision>51</cp:revision>
  <dcterms:created xsi:type="dcterms:W3CDTF">2017-11-27T13:52:34Z</dcterms:created>
  <dcterms:modified xsi:type="dcterms:W3CDTF">2017-12-01T06:06:19Z</dcterms:modified>
</cp:coreProperties>
</file>