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60" r:id="rId3"/>
    <p:sldId id="261" r:id="rId4"/>
    <p:sldId id="262" r:id="rId5"/>
    <p:sldId id="268" r:id="rId6"/>
    <p:sldId id="263" r:id="rId7"/>
    <p:sldId id="264" r:id="rId8"/>
    <p:sldId id="276" r:id="rId9"/>
    <p:sldId id="265" r:id="rId10"/>
    <p:sldId id="266" r:id="rId11"/>
    <p:sldId id="267" r:id="rId12"/>
    <p:sldId id="272" r:id="rId13"/>
    <p:sldId id="271" r:id="rId14"/>
    <p:sldId id="274" r:id="rId15"/>
    <p:sldId id="273" r:id="rId16"/>
    <p:sldId id="275" r:id="rId17"/>
    <p:sldId id="278" r:id="rId18"/>
    <p:sldId id="279" r:id="rId19"/>
    <p:sldId id="277" r:id="rId20"/>
    <p:sldId id="280" r:id="rId21"/>
    <p:sldId id="28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60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857364"/>
            <a:ext cx="8229600" cy="18288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Развитие познавательной активности воспитанников младшего и среднего дошкольного возраста в процессе труда в природе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0" y="4214818"/>
            <a:ext cx="4343408" cy="17526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Составили: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Воспитатели МБДОУ д/с №28 первой квалификационной категории Романова Елена Александровна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Храмова Анастасия </a:t>
            </a:r>
            <a:r>
              <a:rPr lang="ru-RU" sz="2000" dirty="0">
                <a:solidFill>
                  <a:srgbClr val="0070C0"/>
                </a:solidFill>
              </a:rPr>
              <a:t>О</a:t>
            </a:r>
            <a:r>
              <a:rPr lang="ru-RU" sz="2000" dirty="0" smtClean="0">
                <a:solidFill>
                  <a:srgbClr val="0070C0"/>
                </a:solidFill>
              </a:rPr>
              <a:t>леговна</a:t>
            </a:r>
            <a:endParaRPr lang="ru-RU" sz="2000" dirty="0">
              <a:solidFill>
                <a:srgbClr val="0070C0"/>
              </a:solidFill>
            </a:endParaRPr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6567576" cy="240534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иугольник 4"/>
          <p:cNvSpPr/>
          <p:nvPr/>
        </p:nvSpPr>
        <p:spPr>
          <a:xfrm flipH="1">
            <a:off x="5929322" y="6429396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55576" y="376222"/>
            <a:ext cx="7920880" cy="8763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rgbClr val="0070C0"/>
                </a:solidFill>
              </a:rPr>
              <a:t>Городское методическое объединение по социально - коммуникативному развитию дошкольников</a:t>
            </a:r>
            <a:endParaRPr lang="ru-RU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571480"/>
          <a:ext cx="9144000" cy="6401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212"/>
                <a:gridCol w="3822492"/>
                <a:gridCol w="4122296"/>
              </a:tblGrid>
              <a:tr h="25051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3-4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4-5 лет</a:t>
                      </a:r>
                      <a:endParaRPr lang="ru-RU" sz="1600" dirty="0"/>
                    </a:p>
                  </a:txBody>
                  <a:tcPr/>
                </a:tc>
              </a:tr>
              <a:tr h="213457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Задачи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Способствовать воспитанию интереса к работе  с растениями, обучение элементарным правилам ухода за ними. Создание условий для формирования эмоционально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радостного настроения от трудовой деятельности.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Способствовать формированию сознательного отношения к труду по уходу за растениями и   птицами, как деятельности, направленной на удовлетворение потребностей живых существ. Формировать навык устанавливать причинно-следственные связи .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Расширять представления детей о мире природы. Способствовать формированию умелости при выполнении трудовых действий.</a:t>
                      </a:r>
                      <a:endParaRPr lang="ru-RU" sz="1400" dirty="0"/>
                    </a:p>
                  </a:txBody>
                  <a:tcPr/>
                </a:tc>
              </a:tr>
              <a:tr h="70431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Создание условий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Наличие в уголке природы растений с широкими листьями и длинным стеблем, </a:t>
                      </a:r>
                      <a:r>
                        <a:rPr lang="ru-RU" sz="1400" baseline="0" dirty="0" smtClean="0"/>
                        <a:t> наличие  инструментов для труда взрослого, оформление грядок и цветников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Наличие в уголке природы растений </a:t>
                      </a:r>
                      <a:r>
                        <a:rPr lang="ru-RU" sz="1400" baseline="0" dirty="0" smtClean="0"/>
                        <a:t> требующих разного ухода</a:t>
                      </a:r>
                      <a:r>
                        <a:rPr lang="ru-RU" sz="1400" dirty="0" smtClean="0"/>
                        <a:t>, </a:t>
                      </a:r>
                      <a:r>
                        <a:rPr lang="ru-RU" sz="1400" baseline="0" dirty="0" smtClean="0"/>
                        <a:t> подбор инструментов для детского труда, обустройство огорода,  цветников, наличие на территории  сада и уголка леса.</a:t>
                      </a:r>
                      <a:endParaRPr lang="ru-RU" sz="1400" dirty="0" smtClean="0"/>
                    </a:p>
                    <a:p>
                      <a:pPr algn="just"/>
                      <a:endParaRPr lang="ru-RU" sz="1400" dirty="0"/>
                    </a:p>
                  </a:txBody>
                  <a:tcPr/>
                </a:tc>
              </a:tr>
              <a:tr h="41085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Способы реализации задач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Мотивация деятельности, показ образца трудовых действий воспитателем,</a:t>
                      </a:r>
                      <a:r>
                        <a:rPr lang="ru-RU" sz="1400" baseline="0" dirty="0" smtClean="0"/>
                        <a:t> демонстрация алгоритмов работы, объяснение, помощь, похвала, акцентирование результата работы.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Напоминание </a:t>
                      </a:r>
                      <a:r>
                        <a:rPr lang="ru-RU" sz="1400" baseline="0" dirty="0" smtClean="0"/>
                        <a:t>алгоритмов работы, самостоятельная деятельность воспитанников, поручения, индивидуальные задания, организация дежурства, помощь, похвала, акцентирование результата работы.</a:t>
                      </a:r>
                      <a:endParaRPr lang="ru-RU" sz="1400" dirty="0"/>
                    </a:p>
                  </a:txBody>
                  <a:tcPr/>
                </a:tc>
              </a:tr>
              <a:tr h="579596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Действия детей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Наблюдение за работой взрослого, самостоятельный полив, пожеланию протирание растений</a:t>
                      </a:r>
                      <a:r>
                        <a:rPr lang="ru-RU" sz="1400" baseline="0" dirty="0" smtClean="0"/>
                        <a:t> с крупными листьями,  кормление птиц, посадка крупных семян, наблюдение за рыхлением почвы и прополкой, выявление сорняков, уборка на участке веточек, сгребание листьев.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Наблюдение за перекопкой земли, самостоятельное рыхление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smtClean="0"/>
                        <a:t>земли около крупных </a:t>
                      </a:r>
                      <a:r>
                        <a:rPr lang="ru-RU" sz="1400" baseline="0" dirty="0" smtClean="0"/>
                        <a:t>растений, </a:t>
                      </a:r>
                      <a:r>
                        <a:rPr lang="ru-RU" sz="1400" dirty="0" smtClean="0"/>
                        <a:t> определение</a:t>
                      </a:r>
                      <a:r>
                        <a:rPr lang="ru-RU" sz="1400" baseline="0" dirty="0" smtClean="0"/>
                        <a:t> необходимости полива, полив, уход за инструментами, помощь в прополке, подметание дорожек, уборка на участке веточек, сгребание листьев, вывоз мусора.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818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Особенности развития трудовой деятельности воспитанников младшего и среднего дошкольного возраста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957542"/>
              </p:ext>
            </p:extLst>
          </p:nvPr>
        </p:nvGraphicFramePr>
        <p:xfrm>
          <a:off x="0" y="571480"/>
          <a:ext cx="9144000" cy="250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212"/>
                <a:gridCol w="3822492"/>
                <a:gridCol w="4122296"/>
              </a:tblGrid>
              <a:tr h="25051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3-4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4-5 лет</a:t>
                      </a:r>
                      <a:endParaRPr lang="ru-RU" sz="1600" dirty="0"/>
                    </a:p>
                  </a:txBody>
                  <a:tcPr/>
                </a:tc>
              </a:tr>
              <a:tr h="213457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Задачи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Способствовать воспитанию интереса к работе  с растениями, обучение элементарным правилам ухода за ними. Создание условий для формирования эмоционально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радостного настроения от трудовой деятельности.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Способствовать формированию сознательного отношения к труду по уходу за растениями и   птицами, как деятельности, направленной на удовлетворение потребностей живых существ. Формировать навык устанавливать причинно-следственные связи .</a:t>
                      </a:r>
                      <a:r>
                        <a:rPr kumimoji="0"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Расширять представления детей о мире природы. Способствовать формированию умелости при выполнении трудовых действий.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818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Особенности развития трудовой деятельности воспитанников младшего и среднего дошкольного возраста</a:t>
            </a:r>
          </a:p>
        </p:txBody>
      </p:sp>
      <p:pic>
        <p:nvPicPr>
          <p:cNvPr id="6" name="Picture 2" descr="D:\Анна\Аня\фото\фото к конкурсу по ЗОЖ\IMG_37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429000"/>
            <a:ext cx="2015515" cy="3023272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Анна\Аня\фото\фото к конкурсу по ЗОЖ\DSC_02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91" r="33214" b="16924"/>
          <a:stretch>
            <a:fillRect/>
          </a:stretch>
        </p:blipFill>
        <p:spPr bwMode="auto">
          <a:xfrm>
            <a:off x="4071934" y="3429000"/>
            <a:ext cx="4920649" cy="300039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85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011522"/>
              </p:ext>
            </p:extLst>
          </p:nvPr>
        </p:nvGraphicFramePr>
        <p:xfrm>
          <a:off x="0" y="571480"/>
          <a:ext cx="9144000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212"/>
                <a:gridCol w="3822492"/>
                <a:gridCol w="4122296"/>
              </a:tblGrid>
              <a:tr h="25051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3-4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4-5 лет</a:t>
                      </a:r>
                      <a:endParaRPr lang="ru-RU" sz="1600" dirty="0"/>
                    </a:p>
                  </a:txBody>
                  <a:tcPr/>
                </a:tc>
              </a:tr>
              <a:tr h="70431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Создание условий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Наличие в уголке природы растений с широкими листьями и длинным стеблем, </a:t>
                      </a:r>
                      <a:r>
                        <a:rPr lang="ru-RU" sz="1400" baseline="0" dirty="0" smtClean="0"/>
                        <a:t> наличие  инструментов для труда взрослого, оформление грядок и цветников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Наличие в уголке природы растений </a:t>
                      </a:r>
                      <a:r>
                        <a:rPr lang="ru-RU" sz="1400" baseline="0" dirty="0" smtClean="0"/>
                        <a:t> требующих разного ухода </a:t>
                      </a:r>
                      <a:r>
                        <a:rPr lang="ru-RU" sz="1400" dirty="0" smtClean="0"/>
                        <a:t> 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 имеющие существенные отличия во внешнем виде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400" baseline="0" dirty="0" smtClean="0"/>
                        <a:t> подбор инструментов для детского труда, обустройство огорода,  цветников, наличие на территории  сада и уголка леса.</a:t>
                      </a:r>
                      <a:endParaRPr lang="ru-RU" sz="1400" dirty="0" smtClean="0"/>
                    </a:p>
                    <a:p>
                      <a:pPr algn="just"/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818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Особенности развития трудовой деятельности воспитанников младшего и среднего дошкольного возраста</a:t>
            </a:r>
          </a:p>
        </p:txBody>
      </p:sp>
      <p:pic>
        <p:nvPicPr>
          <p:cNvPr id="7171" name="Picture 3" descr="D:\Анна\Аня\фото\труд\для презентации\IMG_20171120_14210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0"/>
          <a:stretch/>
        </p:blipFill>
        <p:spPr bwMode="auto">
          <a:xfrm>
            <a:off x="1605978" y="2492896"/>
            <a:ext cx="5860036" cy="370938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611560" y="6329932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Уголок природы в младшей группе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5" descr="D:\Анна\Аня\фото\труд\для презентации\IMG_20171120_1403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7" y="548681"/>
            <a:ext cx="3877369" cy="290802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Анна\Аня\фото\труд\для презентации\IMG_20171120_1356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95" y="548680"/>
            <a:ext cx="3877371" cy="290802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4341618" y="3264113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Уголок природы в средней группе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9219" name="Picture 3" descr="C:\Users\МБДОУ ДС 28\Desktop\огород\Новая папка\DSC037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97" y="4077072"/>
            <a:ext cx="4236768" cy="238168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F:\территория ДОУ\DSC036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4346" y="4087341"/>
            <a:ext cx="4236769" cy="238168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539551" y="6401370"/>
            <a:ext cx="4824537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Огород и фруктовый сад на территории ДОУ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439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613829"/>
              </p:ext>
            </p:extLst>
          </p:nvPr>
        </p:nvGraphicFramePr>
        <p:xfrm>
          <a:off x="0" y="1500174"/>
          <a:ext cx="91440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212"/>
                <a:gridCol w="3822492"/>
                <a:gridCol w="4122296"/>
              </a:tblGrid>
              <a:tr h="25051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3-4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4-5 лет</a:t>
                      </a:r>
                      <a:endParaRPr lang="ru-RU" sz="1600" dirty="0"/>
                    </a:p>
                  </a:txBody>
                  <a:tcPr/>
                </a:tc>
              </a:tr>
              <a:tr h="41085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Способы реализации задач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Мотивация деятельности, показ образца трудовых действий воспитателем,</a:t>
                      </a:r>
                      <a:r>
                        <a:rPr lang="ru-RU" sz="1400" baseline="0" dirty="0" smtClean="0"/>
                        <a:t> демонстрация алгоритмов работы, объяснение, помощь, похвала, акцентирование результата работы.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Напоминание </a:t>
                      </a:r>
                      <a:r>
                        <a:rPr lang="ru-RU" sz="1400" baseline="0" dirty="0" smtClean="0"/>
                        <a:t>алгоритмов работы, самостоятельная деятельность воспитанников, поручения, индивидуальные задания, организация дежурства, помощь, похвала, акцентирование результата работы.</a:t>
                      </a:r>
                      <a:endParaRPr lang="ru-RU" sz="1400" dirty="0"/>
                    </a:p>
                  </a:txBody>
                  <a:tcPr/>
                </a:tc>
              </a:tr>
              <a:tr h="579596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Действия детей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Наблюдение за работой взрослого, самостоятельный полив, пожеланию протирание растений</a:t>
                      </a:r>
                      <a:r>
                        <a:rPr lang="ru-RU" sz="1400" baseline="0" dirty="0" smtClean="0"/>
                        <a:t> с крупными листьями,  кормление птиц, посадка крупных семян, наблюдение за рыхлением почвы и прополкой, выявление сорняков, уборка на участке веточек, сгребание листьев.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/>
                        <a:t>Наблюдение за перекопкой земли, самостоятельное рыхление</a:t>
                      </a:r>
                      <a:r>
                        <a:rPr lang="ru-RU" sz="1400" baseline="0" dirty="0" smtClean="0"/>
                        <a:t> земли около крупных растений, </a:t>
                      </a:r>
                      <a:r>
                        <a:rPr lang="ru-RU" sz="1400" dirty="0" smtClean="0"/>
                        <a:t> определение</a:t>
                      </a:r>
                      <a:r>
                        <a:rPr lang="ru-RU" sz="1400" baseline="0" dirty="0" smtClean="0"/>
                        <a:t> необходимости полива, полив, уход за инструментами, помощь в прополке, подметание дорожек, уборка на участке веточек, сгребание листьев, вывоз мусора.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ятиугольник 2"/>
          <p:cNvSpPr/>
          <p:nvPr/>
        </p:nvSpPr>
        <p:spPr>
          <a:xfrm flipH="1">
            <a:off x="6072166" y="6500834"/>
            <a:ext cx="3071834" cy="14287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1429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Особенности </a:t>
            </a:r>
            <a:r>
              <a:rPr lang="ru-RU" dirty="0">
                <a:solidFill>
                  <a:srgbClr val="002060"/>
                </a:solidFill>
              </a:rPr>
              <a:t>развития трудовой деятельности воспитанников младшего и среднего дошкольного </a:t>
            </a:r>
            <a:r>
              <a:rPr lang="ru-RU" dirty="0" smtClean="0">
                <a:solidFill>
                  <a:srgbClr val="002060"/>
                </a:solidFill>
              </a:rPr>
              <a:t>возраста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ятиугольник 5"/>
          <p:cNvSpPr/>
          <p:nvPr/>
        </p:nvSpPr>
        <p:spPr>
          <a:xfrm rot="10800000" flipH="1">
            <a:off x="76126" y="116632"/>
            <a:ext cx="6567576" cy="240534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2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нна\Аня\фото\труд\для презентации\IMG_20171011_0937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4439960" cy="3329970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D:\Анна\Аня\фото\труд\для презентации\IMG_20171011_0942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115" y="2869287"/>
            <a:ext cx="4439960" cy="3329970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76126" y="4567981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Наблюдаем за поливом  растений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0052" y="6258457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Учимся поливать сами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0401" y="323983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2060"/>
                </a:solidFill>
              </a:rPr>
              <a:t>Младший возраст</a:t>
            </a:r>
            <a:endParaRPr lang="ru-RU" sz="32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24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28596" y="4149080"/>
            <a:ext cx="3351316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Посадка лука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8064" y="6165304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Вот и первый результат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32770" name="Picture 2" descr="F:\труд\для презентации\IMG_20171103_0839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3871306" cy="290348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2857488" y="214290"/>
            <a:ext cx="3368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>
                <a:solidFill>
                  <a:srgbClr val="002060"/>
                </a:solidFill>
              </a:rPr>
              <a:t>Младший возраст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022448"/>
            <a:ext cx="3902174" cy="2926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60639" y="4335690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Вместе протираем листья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8064" y="6165304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Готовим семена фасоли к посадке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2051" name="Picture 3" descr="D:\Анна\Аня\фото\труд\для презентации\IMG_20171011_0941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39" y="980728"/>
            <a:ext cx="4056451" cy="304233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Анна\Аня\фото\труд\для презентации\IMG_20171101_0957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269" y="2702218"/>
            <a:ext cx="4355926" cy="326694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87563" y="259509"/>
            <a:ext cx="3368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>
                <a:solidFill>
                  <a:srgbClr val="002060"/>
                </a:solidFill>
              </a:rPr>
              <a:t>Младший возраст</a:t>
            </a:r>
          </a:p>
        </p:txBody>
      </p:sp>
    </p:spTree>
    <p:extLst>
      <p:ext uri="{BB962C8B-B14F-4D97-AF65-F5344CB8AC3E}">
        <p14:creationId xmlns:p14="http://schemas.microsoft.com/office/powerpoint/2010/main" val="704479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42844" y="5500702"/>
            <a:ext cx="4334222" cy="576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Наблюдаем за перекопкой и рыхлением почвы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6165304"/>
            <a:ext cx="4046190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Где же спрятались вредные  сорняки?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6" name="Picture 2" descr="D:\Анна\Аня\фото\труд\для презентации\IMG_20171012_1046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785794"/>
            <a:ext cx="3389379" cy="2542034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ПК\Desktop\огородники распечатать\DSC_04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96"/>
          <a:stretch/>
        </p:blipFill>
        <p:spPr bwMode="auto">
          <a:xfrm rot="5400000">
            <a:off x="6265517" y="3164243"/>
            <a:ext cx="2790295" cy="260542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857488" y="214290"/>
            <a:ext cx="3368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>
                <a:solidFill>
                  <a:srgbClr val="002060"/>
                </a:solidFill>
              </a:rPr>
              <a:t>Младший возраст</a:t>
            </a:r>
          </a:p>
        </p:txBody>
      </p:sp>
      <p:pic>
        <p:nvPicPr>
          <p:cNvPr id="11265" name="Picture 1" descr="F:\труд\для презентации\IMG_20171012_1048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786058"/>
            <a:ext cx="3429024" cy="257176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10578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913" y="4686794"/>
            <a:ext cx="3758158" cy="5760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Наблюдаем за трудом взрослых и старших ребят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8194" name="Picture 2" descr="D:\Анна\Аня\фото\труд\для презентации\IMG_20171010_105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7" y="980728"/>
            <a:ext cx="4470301" cy="335272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37384" y="191671"/>
            <a:ext cx="3368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>
                <a:solidFill>
                  <a:srgbClr val="002060"/>
                </a:solidFill>
              </a:rPr>
              <a:t>Младший возраст</a:t>
            </a:r>
          </a:p>
        </p:txBody>
      </p:sp>
      <p:pic>
        <p:nvPicPr>
          <p:cNvPr id="9" name="Рисунок 8"/>
          <p:cNvPicPr/>
          <p:nvPr/>
        </p:nvPicPr>
        <p:blipFill rotWithShape="1">
          <a:blip r:embed="rId3" cstate="print"/>
          <a:srcRect l="18717" t="14041" r="4140" b="12697"/>
          <a:stretch/>
        </p:blipFill>
        <p:spPr bwMode="auto">
          <a:xfrm>
            <a:off x="4229173" y="2310530"/>
            <a:ext cx="4711923" cy="2952328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4742978" y="5589240"/>
            <a:ext cx="3758158" cy="5765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Наблюдаем и ухаживаем за растениями зимой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44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3" descr="D:\Анна\Аня\фото\фото к конкурсу по ЗОЖ\DSC_027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79" b="10917"/>
          <a:stretch/>
        </p:blipFill>
        <p:spPr bwMode="auto">
          <a:xfrm>
            <a:off x="4214810" y="3357562"/>
            <a:ext cx="4670596" cy="316928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857488" y="214290"/>
            <a:ext cx="3368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>
                <a:solidFill>
                  <a:srgbClr val="002060"/>
                </a:solidFill>
              </a:rPr>
              <a:t>Младший возраст</a:t>
            </a:r>
          </a:p>
        </p:txBody>
      </p:sp>
      <p:pic>
        <p:nvPicPr>
          <p:cNvPr id="9" name="Picture 3" descr="D:\Анна\Аня\фото\труд\для презентации\IMG_20171010_1045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6" y="980728"/>
            <a:ext cx="4273238" cy="3204929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41263" y="4557013"/>
            <a:ext cx="4142964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Помогаем убирать листья на участке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011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57158" y="928670"/>
            <a:ext cx="8358246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концу года: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воспитанники стали чаще замечать новые предметы и явления  в окружении и проявляет интерес к ним;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активно обследовать и рассматривать объекты природы;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охотно включаться познавательно-исследовательскую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трудовую  деятельность;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проявлять способность к установке причинно-следственных связей;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проявлять инициативу в устранении негативных последствий для объектов природы;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соприкосновении с объектами природы проявлять бережное, аккуратное отношение;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выполнении ухода, многие были поглощены процессом.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28596" y="5072074"/>
            <a:ext cx="3758158" cy="4943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Проверяем, нуждается ли растение в поливе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1025" name="Picture 1" descr="F:\труд\для презентации\IMG_20171101_094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00108"/>
            <a:ext cx="4143404" cy="310755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1026" name="Picture 2" descr="F:\труд\для презентации\IMG_20171101_0941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786058"/>
            <a:ext cx="4014181" cy="279632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2857488" y="214290"/>
            <a:ext cx="3286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2060"/>
                </a:solidFill>
              </a:rPr>
              <a:t>Средний  </a:t>
            </a:r>
            <a:r>
              <a:rPr lang="ru-RU" sz="3200" i="1" dirty="0">
                <a:solidFill>
                  <a:srgbClr val="002060"/>
                </a:solidFill>
              </a:rPr>
              <a:t>возраст</a:t>
            </a:r>
          </a:p>
        </p:txBody>
      </p:sp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1754" y="4149080"/>
            <a:ext cx="3758158" cy="4943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Сравниваем потребность растений в поливе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8064" y="6165304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 Вместе рыхлим почву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F:\труд\для презентации\IMG_20171101_0945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3942744" cy="295705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2051" name="Picture 3" descr="F:\труд\для презентации\IMG_20171101_0946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643182"/>
            <a:ext cx="3929058" cy="294679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2857488" y="214290"/>
            <a:ext cx="3286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2060"/>
                </a:solidFill>
              </a:rPr>
              <a:t>Средний  </a:t>
            </a:r>
            <a:r>
              <a:rPr lang="ru-RU" sz="3200" i="1" dirty="0">
                <a:solidFill>
                  <a:srgbClr val="002060"/>
                </a:solidFill>
              </a:rPr>
              <a:t>возраст</a:t>
            </a:r>
          </a:p>
        </p:txBody>
      </p:sp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42844" y="3214686"/>
            <a:ext cx="3758158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Самостоятельно моем листья растений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00797" y="4413703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Работаем с пульверизатором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31746" name="Picture 2" descr="F:\труд\для презентации\IMG_20171101_0948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57166"/>
            <a:ext cx="3514116" cy="2635587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31747" name="Picture 3" descr="F:\труд\для презентации\IMG_20171101_0952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929066"/>
            <a:ext cx="3619493" cy="271462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4743133" y="5750735"/>
            <a:ext cx="3758158" cy="50006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Моем инструменты после работы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14942" y="214290"/>
            <a:ext cx="3286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2060"/>
                </a:solidFill>
              </a:rPr>
              <a:t>Средний  </a:t>
            </a:r>
            <a:r>
              <a:rPr lang="ru-RU" sz="3200" i="1" dirty="0">
                <a:solidFill>
                  <a:srgbClr val="002060"/>
                </a:solidFill>
              </a:rPr>
              <a:t>возраст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678" y="1056778"/>
            <a:ext cx="4123067" cy="3092301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85720" y="4357694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Вместе рыхлим почву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8064" y="6165304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Делаем лунки для посадки растений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33794" name="Picture 2" descr="F:\труд\для презентации\IMG_20171012_1047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000108"/>
            <a:ext cx="4228496" cy="317137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33797" name="Picture 5" descr="F:\труд\DSC037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000372"/>
            <a:ext cx="4315056" cy="264001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2857488" y="214290"/>
            <a:ext cx="3286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2060"/>
                </a:solidFill>
              </a:rPr>
              <a:t>Средний  </a:t>
            </a:r>
            <a:r>
              <a:rPr lang="ru-RU" sz="3200" i="1" dirty="0">
                <a:solidFill>
                  <a:srgbClr val="002060"/>
                </a:solidFill>
              </a:rPr>
              <a:t>возраст</a:t>
            </a:r>
          </a:p>
        </p:txBody>
      </p:sp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42910" y="3286124"/>
            <a:ext cx="2829464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Сажаем  огурцы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00760" y="3286124"/>
            <a:ext cx="2257960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Поливаем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34819" name="Picture 3" descr="F:\труд\DSC03701.JPG"/>
          <p:cNvPicPr>
            <a:picLocks noChangeAspect="1" noChangeArrowheads="1"/>
          </p:cNvPicPr>
          <p:nvPr/>
        </p:nvPicPr>
        <p:blipFill>
          <a:blip r:embed="rId2" cstate="print"/>
          <a:srcRect l="17473"/>
          <a:stretch>
            <a:fillRect/>
          </a:stretch>
        </p:blipFill>
        <p:spPr bwMode="auto">
          <a:xfrm>
            <a:off x="4572000" y="357166"/>
            <a:ext cx="3965405" cy="270110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34820" name="Picture 4" descr="F:\труд\DSC03687.JPG"/>
          <p:cNvPicPr>
            <a:picLocks noChangeAspect="1" noChangeArrowheads="1"/>
          </p:cNvPicPr>
          <p:nvPr/>
        </p:nvPicPr>
        <p:blipFill>
          <a:blip r:embed="rId3" cstate="print"/>
          <a:srcRect l="26658" t="9642"/>
          <a:stretch>
            <a:fillRect/>
          </a:stretch>
        </p:blipFill>
        <p:spPr bwMode="auto">
          <a:xfrm>
            <a:off x="214282" y="357166"/>
            <a:ext cx="4015019" cy="278070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pic>
        <p:nvPicPr>
          <p:cNvPr id="9" name="Picture 3" descr="C:\Users\ПК\Desktop\огородники распечатать\SAM_11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" b="11453"/>
          <a:stretch/>
        </p:blipFill>
        <p:spPr bwMode="auto">
          <a:xfrm>
            <a:off x="2500298" y="3786190"/>
            <a:ext cx="3693476" cy="2492224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357554" y="6357958"/>
            <a:ext cx="232939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Рыхлим землю</a:t>
            </a:r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42844" y="4286256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Работаем в саду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48064" y="6165304"/>
            <a:ext cx="3758158" cy="38519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Сгребаем снег для построек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6" name="Picture 5" descr="D:\Анна\Аня\фото\Фото лето 2013\DSC07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928670"/>
            <a:ext cx="4000528" cy="300039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D:\аня1\Копия фото садик\снеговик\ФОТКИ 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000372"/>
            <a:ext cx="3841755" cy="288131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2857488" y="214290"/>
            <a:ext cx="32863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002060"/>
                </a:solidFill>
              </a:rPr>
              <a:t>Средний  </a:t>
            </a:r>
            <a:r>
              <a:rPr lang="ru-RU" sz="3200" i="1" dirty="0">
                <a:solidFill>
                  <a:srgbClr val="002060"/>
                </a:solidFill>
              </a:rPr>
              <a:t>возраст</a:t>
            </a:r>
          </a:p>
        </p:txBody>
      </p:sp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иугольник 2"/>
          <p:cNvSpPr/>
          <p:nvPr/>
        </p:nvSpPr>
        <p:spPr>
          <a:xfrm flipH="1">
            <a:off x="6072166" y="6715124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3"/>
          <p:cNvSpPr/>
          <p:nvPr/>
        </p:nvSpPr>
        <p:spPr>
          <a:xfrm rot="10800000" flipH="1">
            <a:off x="76126" y="116632"/>
            <a:ext cx="3071834" cy="142876"/>
          </a:xfrm>
          <a:prstGeom prst="homePlat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357158" y="928670"/>
            <a:ext cx="8358246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концу года</a:t>
            </a:r>
            <a:r>
              <a:rPr kumimoji="0" lang="ru-RU" sz="28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воспитанники стали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проявлять наблюдательность, замечать малейшие изменения в объектах природы;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своевременно устранять потребности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объектов природы, проявляли осознанную заботу о растениях, как о живых организмах;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проявлять самостоятельность в процессе поиска решения, производить при этом разнообразные мыслительные операции: анализировать, сравнивать, группировать и </a:t>
            </a:r>
            <a:r>
              <a:rPr lang="ru-RU" dirty="0" err="1" smtClean="0">
                <a:solidFill>
                  <a:srgbClr val="002060"/>
                </a:solidFill>
              </a:rPr>
              <a:t>т.д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проявлять э</a:t>
            </a:r>
            <a:r>
              <a:rPr lang="ru-RU" dirty="0" smtClean="0">
                <a:solidFill>
                  <a:srgbClr val="002060"/>
                </a:solidFill>
              </a:rPr>
              <a:t>моциональное отношение к объектам природы и процессу ухода за ними;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dirty="0" smtClean="0">
              <a:solidFill>
                <a:srgbClr val="002060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умение замечать ошибки у себя и у сверстников и исправлять их;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dirty="0" smtClean="0">
              <a:solidFill>
                <a:srgbClr val="002060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роявляют владение элементарными способами ухода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растениями.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243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882</TotalTime>
  <Words>916</Words>
  <Application>Microsoft Office PowerPoint</Application>
  <PresentationFormat>Экран (4:3)</PresentationFormat>
  <Paragraphs>106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Развитие познавательной активности воспитанников младшего и среднего дошкольного возраста в процессе труда в природе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МБДОУ ДС 28</cp:lastModifiedBy>
  <cp:revision>54</cp:revision>
  <dcterms:modified xsi:type="dcterms:W3CDTF">2017-11-29T13:19:09Z</dcterms:modified>
</cp:coreProperties>
</file>