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7" r:id="rId3"/>
    <p:sldId id="258" r:id="rId4"/>
    <p:sldId id="261" r:id="rId5"/>
    <p:sldId id="262" r:id="rId6"/>
    <p:sldId id="259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876" y="-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1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2" cstate="print"/>
          <a:srcRect l="58699" t="60550" r="20584" b="24918"/>
          <a:stretch>
            <a:fillRect/>
          </a:stretch>
        </p:blipFill>
        <p:spPr bwMode="auto">
          <a:xfrm>
            <a:off x="5724128" y="2996952"/>
            <a:ext cx="428628" cy="428628"/>
          </a:xfrm>
          <a:prstGeom prst="rect">
            <a:avLst/>
          </a:prstGeom>
          <a:noFill/>
        </p:spPr>
      </p:pic>
      <p:pic>
        <p:nvPicPr>
          <p:cNvPr id="26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2" cstate="print"/>
          <a:srcRect l="58699" t="60550" r="20584" b="24918"/>
          <a:stretch>
            <a:fillRect/>
          </a:stretch>
        </p:blipFill>
        <p:spPr bwMode="auto">
          <a:xfrm>
            <a:off x="7269921" y="2407015"/>
            <a:ext cx="357190" cy="357190"/>
          </a:xfrm>
          <a:prstGeom prst="rect">
            <a:avLst/>
          </a:prstGeom>
          <a:noFill/>
        </p:spPr>
      </p:pic>
      <p:pic>
        <p:nvPicPr>
          <p:cNvPr id="20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3" cstate="print"/>
          <a:srcRect l="48340" t="60550"/>
          <a:stretch>
            <a:fillRect/>
          </a:stretch>
        </p:blipFill>
        <p:spPr bwMode="auto">
          <a:xfrm rot="192934" flipH="1">
            <a:off x="-94718" y="5375091"/>
            <a:ext cx="1399586" cy="1500174"/>
          </a:xfrm>
          <a:prstGeom prst="rect">
            <a:avLst/>
          </a:prstGeom>
          <a:noFill/>
        </p:spPr>
      </p:pic>
      <p:pic>
        <p:nvPicPr>
          <p:cNvPr id="18" name="Picture 3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4" cstate="print"/>
          <a:srcRect b="40270"/>
          <a:stretch>
            <a:fillRect/>
          </a:stretch>
        </p:blipFill>
        <p:spPr bwMode="auto">
          <a:xfrm>
            <a:off x="6715251" y="64684"/>
            <a:ext cx="2428749" cy="2068172"/>
          </a:xfrm>
          <a:prstGeom prst="rect">
            <a:avLst/>
          </a:prstGeom>
          <a:noFill/>
        </p:spPr>
      </p:pic>
      <p:pic>
        <p:nvPicPr>
          <p:cNvPr id="32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5" cstate="print"/>
          <a:srcRect l="58699" t="60550" r="20584" b="24918"/>
          <a:stretch>
            <a:fillRect/>
          </a:stretch>
        </p:blipFill>
        <p:spPr bwMode="auto">
          <a:xfrm rot="17571246">
            <a:off x="7091679" y="6501162"/>
            <a:ext cx="308965" cy="308965"/>
          </a:xfrm>
          <a:prstGeom prst="rect">
            <a:avLst/>
          </a:prstGeom>
          <a:noFill/>
        </p:spPr>
      </p:pic>
      <p:pic>
        <p:nvPicPr>
          <p:cNvPr id="19" name="Picture 2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6" cstate="print"/>
          <a:srcRect t="62829" r="48690"/>
          <a:stretch>
            <a:fillRect/>
          </a:stretch>
        </p:blipFill>
        <p:spPr bwMode="auto">
          <a:xfrm rot="16200000">
            <a:off x="7605114" y="5450975"/>
            <a:ext cx="1588621" cy="1225429"/>
          </a:xfrm>
          <a:prstGeom prst="rect">
            <a:avLst/>
          </a:prstGeom>
          <a:noFill/>
        </p:spPr>
      </p:pic>
      <p:pic>
        <p:nvPicPr>
          <p:cNvPr id="13" name="Picture 3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4" cstate="print"/>
          <a:srcRect b="40270"/>
          <a:stretch>
            <a:fillRect/>
          </a:stretch>
        </p:blipFill>
        <p:spPr bwMode="auto">
          <a:xfrm rot="10273054" flipV="1">
            <a:off x="-163703" y="-69845"/>
            <a:ext cx="2428749" cy="229337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15895" y="1628800"/>
            <a:ext cx="8414281" cy="444104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6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Вас приветствует </a:t>
            </a:r>
            <a:endParaRPr lang="ru-RU" sz="6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87502" y="4678867"/>
            <a:ext cx="184730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ru-RU" b="1" dirty="0">
              <a:ln w="11430"/>
              <a:solidFill>
                <a:srgbClr val="00B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 descr="G:\территория ДОУ\DSC0365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487" y="2037019"/>
            <a:ext cx="4654457" cy="261649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229925" y="4644520"/>
            <a:ext cx="6845656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Муниципальное бюджетное дошкольное </a:t>
            </a:r>
          </a:p>
          <a:p>
            <a:pPr algn="ctr"/>
            <a:r>
              <a:rPr lang="ru-RU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образовательное учреждение</a:t>
            </a:r>
          </a:p>
          <a:p>
            <a:pPr algn="ctr"/>
            <a:r>
              <a:rPr lang="ru-RU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«Детский сад №28»</a:t>
            </a:r>
            <a:endParaRPr lang="ru-RU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5075" y="6114736"/>
            <a:ext cx="8095357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Фото-отчёт о результатах проекта «Детский сад- цветущий сад»</a:t>
            </a:r>
            <a:endParaRPr lang="ru-RU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07904" y="6453290"/>
            <a:ext cx="1719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accent5"/>
                </a:solidFill>
              </a:rPr>
              <a:t>Арзамас 2017г.</a:t>
            </a:r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60542" y="260648"/>
            <a:ext cx="6174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>
                <a:solidFill>
                  <a:srgbClr val="002060"/>
                </a:solidFill>
              </a:rPr>
              <a:t>Региональный конкурс «Детский сад- цветущий сад»</a:t>
            </a:r>
            <a:endParaRPr lang="ru-RU" sz="14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05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0"/>
            <a:ext cx="806489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«Африка» </a:t>
            </a:r>
          </a:p>
        </p:txBody>
      </p:sp>
      <p:pic>
        <p:nvPicPr>
          <p:cNvPr id="25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2" cstate="print"/>
          <a:srcRect l="58699" t="60550" r="20584" b="24918"/>
          <a:stretch>
            <a:fillRect/>
          </a:stretch>
        </p:blipFill>
        <p:spPr bwMode="auto">
          <a:xfrm>
            <a:off x="1006083" y="1332866"/>
            <a:ext cx="428628" cy="428628"/>
          </a:xfrm>
          <a:prstGeom prst="rect">
            <a:avLst/>
          </a:prstGeom>
          <a:noFill/>
        </p:spPr>
      </p:pic>
      <p:pic>
        <p:nvPicPr>
          <p:cNvPr id="26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2" cstate="print"/>
          <a:srcRect l="58699" t="60550" r="20584" b="24918"/>
          <a:stretch>
            <a:fillRect/>
          </a:stretch>
        </p:blipFill>
        <p:spPr bwMode="auto">
          <a:xfrm>
            <a:off x="6215074" y="142852"/>
            <a:ext cx="357190" cy="357190"/>
          </a:xfrm>
          <a:prstGeom prst="rect">
            <a:avLst/>
          </a:prstGeom>
          <a:noFill/>
        </p:spPr>
      </p:pic>
      <p:pic>
        <p:nvPicPr>
          <p:cNvPr id="28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2" cstate="print"/>
          <a:srcRect l="58699" t="60550" r="20584" b="24918"/>
          <a:stretch>
            <a:fillRect/>
          </a:stretch>
        </p:blipFill>
        <p:spPr bwMode="auto">
          <a:xfrm rot="18049906">
            <a:off x="2571736" y="4286256"/>
            <a:ext cx="357190" cy="357190"/>
          </a:xfrm>
          <a:prstGeom prst="rect">
            <a:avLst/>
          </a:prstGeom>
          <a:noFill/>
        </p:spPr>
      </p:pic>
      <p:pic>
        <p:nvPicPr>
          <p:cNvPr id="20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3" cstate="print"/>
          <a:srcRect l="48340" t="60550"/>
          <a:stretch>
            <a:fillRect/>
          </a:stretch>
        </p:blipFill>
        <p:spPr bwMode="auto">
          <a:xfrm rot="192934" flipH="1">
            <a:off x="-101935" y="5319754"/>
            <a:ext cx="1399586" cy="1500174"/>
          </a:xfrm>
          <a:prstGeom prst="rect">
            <a:avLst/>
          </a:prstGeom>
          <a:noFill/>
        </p:spPr>
      </p:pic>
      <p:pic>
        <p:nvPicPr>
          <p:cNvPr id="18" name="Picture 3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4" cstate="print"/>
          <a:srcRect b="40270"/>
          <a:stretch>
            <a:fillRect/>
          </a:stretch>
        </p:blipFill>
        <p:spPr bwMode="auto">
          <a:xfrm>
            <a:off x="7098342" y="230832"/>
            <a:ext cx="2013402" cy="1714488"/>
          </a:xfrm>
          <a:prstGeom prst="rect">
            <a:avLst/>
          </a:prstGeom>
          <a:noFill/>
        </p:spPr>
      </p:pic>
      <p:pic>
        <p:nvPicPr>
          <p:cNvPr id="32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5" cstate="print"/>
          <a:srcRect l="58699" t="60550" r="20584" b="24918"/>
          <a:stretch>
            <a:fillRect/>
          </a:stretch>
        </p:blipFill>
        <p:spPr bwMode="auto">
          <a:xfrm rot="17571246">
            <a:off x="7091679" y="6501162"/>
            <a:ext cx="308965" cy="308965"/>
          </a:xfrm>
          <a:prstGeom prst="rect">
            <a:avLst/>
          </a:prstGeom>
          <a:noFill/>
        </p:spPr>
      </p:pic>
      <p:pic>
        <p:nvPicPr>
          <p:cNvPr id="19" name="Picture 2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6" cstate="print"/>
          <a:srcRect t="62829" r="48690"/>
          <a:stretch>
            <a:fillRect/>
          </a:stretch>
        </p:blipFill>
        <p:spPr bwMode="auto">
          <a:xfrm rot="16200000">
            <a:off x="7605114" y="5450975"/>
            <a:ext cx="1588621" cy="1225429"/>
          </a:xfrm>
          <a:prstGeom prst="rect">
            <a:avLst/>
          </a:prstGeom>
          <a:noFill/>
        </p:spPr>
      </p:pic>
      <p:pic>
        <p:nvPicPr>
          <p:cNvPr id="5" name="Picture 3" descr="C:\Users\МБДОУ ДС 28\Desktop\лето 2017\DSC0399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88068"/>
            <a:ext cx="5891545" cy="344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Анна\Аня\фото\Фото лето 2014\Новая папка (6)\DSC_079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70" r="23810"/>
          <a:stretch/>
        </p:blipFill>
        <p:spPr bwMode="auto">
          <a:xfrm>
            <a:off x="5426746" y="2893161"/>
            <a:ext cx="3638830" cy="237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МБДОУ ДС 28\Desktop\лето 2017\DSC0399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66" y="3597045"/>
            <a:ext cx="3958730" cy="2225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906421" y="5822434"/>
            <a:ext cx="76465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>
                <a:solidFill>
                  <a:srgbClr val="002060"/>
                </a:solidFill>
              </a:rPr>
              <a:t>«Африка» - цветник в виде нескольких клумб, связанных одним сюжетом. «Паровоз» – четыре прямоугольные ёмкости в виде вагонов, внутри посажена настурция. Клумба в виде корабля, заполнена бархатцами. Цветник оживляют персонажи львёнок и черепаха, выполненные в виде клумбы с бархатцами.</a:t>
            </a:r>
          </a:p>
        </p:txBody>
      </p:sp>
    </p:spTree>
    <p:extLst>
      <p:ext uri="{BB962C8B-B14F-4D97-AF65-F5344CB8AC3E}">
        <p14:creationId xmlns:p14="http://schemas.microsoft.com/office/powerpoint/2010/main" val="135192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0"/>
            <a:ext cx="806489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Альпийская горка </a:t>
            </a:r>
          </a:p>
        </p:txBody>
      </p:sp>
      <p:pic>
        <p:nvPicPr>
          <p:cNvPr id="25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2" cstate="print"/>
          <a:srcRect l="58699" t="60550" r="20584" b="24918"/>
          <a:stretch>
            <a:fillRect/>
          </a:stretch>
        </p:blipFill>
        <p:spPr bwMode="auto">
          <a:xfrm>
            <a:off x="214282" y="1357298"/>
            <a:ext cx="428628" cy="428628"/>
          </a:xfrm>
          <a:prstGeom prst="rect">
            <a:avLst/>
          </a:prstGeom>
          <a:noFill/>
        </p:spPr>
      </p:pic>
      <p:pic>
        <p:nvPicPr>
          <p:cNvPr id="26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2" cstate="print"/>
          <a:srcRect l="58699" t="60550" r="20584" b="24918"/>
          <a:stretch>
            <a:fillRect/>
          </a:stretch>
        </p:blipFill>
        <p:spPr bwMode="auto">
          <a:xfrm>
            <a:off x="6215074" y="142852"/>
            <a:ext cx="357190" cy="357190"/>
          </a:xfrm>
          <a:prstGeom prst="rect">
            <a:avLst/>
          </a:prstGeom>
          <a:noFill/>
        </p:spPr>
      </p:pic>
      <p:pic>
        <p:nvPicPr>
          <p:cNvPr id="28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2" cstate="print"/>
          <a:srcRect l="58699" t="60550" r="20584" b="24918"/>
          <a:stretch>
            <a:fillRect/>
          </a:stretch>
        </p:blipFill>
        <p:spPr bwMode="auto">
          <a:xfrm rot="18049906">
            <a:off x="2571736" y="4286256"/>
            <a:ext cx="357190" cy="357190"/>
          </a:xfrm>
          <a:prstGeom prst="rect">
            <a:avLst/>
          </a:prstGeom>
          <a:noFill/>
        </p:spPr>
      </p:pic>
      <p:pic>
        <p:nvPicPr>
          <p:cNvPr id="32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3" cstate="print"/>
          <a:srcRect l="58699" t="60550" r="20584" b="24918"/>
          <a:stretch>
            <a:fillRect/>
          </a:stretch>
        </p:blipFill>
        <p:spPr bwMode="auto">
          <a:xfrm rot="17571246">
            <a:off x="7091679" y="6501162"/>
            <a:ext cx="308965" cy="308965"/>
          </a:xfrm>
          <a:prstGeom prst="rect">
            <a:avLst/>
          </a:prstGeom>
          <a:noFill/>
        </p:spPr>
      </p:pic>
      <p:pic>
        <p:nvPicPr>
          <p:cNvPr id="19" name="Picture 2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4" cstate="print"/>
          <a:srcRect t="62829" r="48690"/>
          <a:stretch>
            <a:fillRect/>
          </a:stretch>
        </p:blipFill>
        <p:spPr bwMode="auto">
          <a:xfrm rot="16200000">
            <a:off x="7605114" y="5450975"/>
            <a:ext cx="1588621" cy="1225429"/>
          </a:xfrm>
          <a:prstGeom prst="rect">
            <a:avLst/>
          </a:prstGeom>
          <a:noFill/>
        </p:spPr>
      </p:pic>
      <p:pic>
        <p:nvPicPr>
          <p:cNvPr id="6" name="Picture 4" descr="C:\Users\МБДОУ ДС 28\Desktop\лето 2017\IMG_20170725_09584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52"/>
          <a:stretch/>
        </p:blipFill>
        <p:spPr bwMode="auto">
          <a:xfrm>
            <a:off x="281817" y="908720"/>
            <a:ext cx="8637766" cy="4521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6" cstate="print"/>
          <a:srcRect b="40270"/>
          <a:stretch>
            <a:fillRect/>
          </a:stretch>
        </p:blipFill>
        <p:spPr bwMode="auto">
          <a:xfrm>
            <a:off x="7130598" y="71438"/>
            <a:ext cx="2013402" cy="1714488"/>
          </a:xfrm>
          <a:prstGeom prst="rect">
            <a:avLst/>
          </a:prstGeom>
          <a:noFill/>
        </p:spPr>
      </p:pic>
      <p:pic>
        <p:nvPicPr>
          <p:cNvPr id="20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7" cstate="print"/>
          <a:srcRect l="48340" t="60550"/>
          <a:stretch>
            <a:fillRect/>
          </a:stretch>
        </p:blipFill>
        <p:spPr bwMode="auto">
          <a:xfrm rot="192934" flipH="1">
            <a:off x="-101935" y="5319754"/>
            <a:ext cx="1399586" cy="1500174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135428" y="5903892"/>
            <a:ext cx="74278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002060"/>
                </a:solidFill>
              </a:rPr>
              <a:t>«Альпийская горка» - представлена в виде сказочной долины гномов. На горке растут разные виды почвопокровных растений: очиток ползучий, камнеломка </a:t>
            </a:r>
            <a:r>
              <a:rPr lang="ru-RU" sz="1400" i="1" dirty="0" err="1">
                <a:solidFill>
                  <a:srgbClr val="002060"/>
                </a:solidFill>
              </a:rPr>
              <a:t>Арендса</a:t>
            </a:r>
            <a:r>
              <a:rPr lang="ru-RU" sz="1400" i="1" dirty="0">
                <a:solidFill>
                  <a:srgbClr val="002060"/>
                </a:solidFill>
              </a:rPr>
              <a:t>, Очиток </a:t>
            </a:r>
            <a:r>
              <a:rPr lang="ru-RU" sz="1400" i="1" dirty="0" err="1">
                <a:solidFill>
                  <a:srgbClr val="002060"/>
                </a:solidFill>
              </a:rPr>
              <a:t>Регилия</a:t>
            </a:r>
            <a:r>
              <a:rPr lang="ru-RU" sz="1400" i="1" dirty="0">
                <a:solidFill>
                  <a:srgbClr val="002060"/>
                </a:solidFill>
              </a:rPr>
              <a:t>, вербейник </a:t>
            </a:r>
            <a:r>
              <a:rPr lang="ru-RU" sz="1400" i="1" dirty="0" err="1">
                <a:solidFill>
                  <a:srgbClr val="002060"/>
                </a:solidFill>
              </a:rPr>
              <a:t>монетчатый</a:t>
            </a:r>
            <a:r>
              <a:rPr lang="ru-RU" sz="1400" i="1" dirty="0">
                <a:solidFill>
                  <a:srgbClr val="002060"/>
                </a:solidFill>
              </a:rPr>
              <a:t>, очиток </a:t>
            </a:r>
            <a:r>
              <a:rPr lang="ru-RU" sz="1400" i="1" dirty="0" err="1">
                <a:solidFill>
                  <a:srgbClr val="002060"/>
                </a:solidFill>
              </a:rPr>
              <a:t>Альбум</a:t>
            </a:r>
            <a:r>
              <a:rPr lang="ru-RU" sz="1400" i="1" dirty="0">
                <a:solidFill>
                  <a:srgbClr val="002060"/>
                </a:solidFill>
              </a:rPr>
              <a:t> </a:t>
            </a:r>
            <a:r>
              <a:rPr lang="ru-RU" sz="1400" i="1" dirty="0" err="1">
                <a:solidFill>
                  <a:srgbClr val="002060"/>
                </a:solidFill>
              </a:rPr>
              <a:t>Седум</a:t>
            </a:r>
            <a:r>
              <a:rPr lang="ru-RU" sz="1400" i="1" dirty="0">
                <a:solidFill>
                  <a:srgbClr val="002060"/>
                </a:solidFill>
              </a:rPr>
              <a:t>. Объём композиции придают Папоротник Страус обыкновенный и бадан.</a:t>
            </a:r>
          </a:p>
        </p:txBody>
      </p:sp>
    </p:spTree>
    <p:extLst>
      <p:ext uri="{BB962C8B-B14F-4D97-AF65-F5344CB8AC3E}">
        <p14:creationId xmlns:p14="http://schemas.microsoft.com/office/powerpoint/2010/main" val="271704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2" cstate="print"/>
          <a:srcRect l="58699" t="60550" r="20584" b="24918"/>
          <a:stretch>
            <a:fillRect/>
          </a:stretch>
        </p:blipFill>
        <p:spPr bwMode="auto">
          <a:xfrm>
            <a:off x="214282" y="1357298"/>
            <a:ext cx="428628" cy="428628"/>
          </a:xfrm>
          <a:prstGeom prst="rect">
            <a:avLst/>
          </a:prstGeom>
          <a:noFill/>
        </p:spPr>
      </p:pic>
      <p:pic>
        <p:nvPicPr>
          <p:cNvPr id="26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2" cstate="print"/>
          <a:srcRect l="58699" t="60550" r="20584" b="24918"/>
          <a:stretch>
            <a:fillRect/>
          </a:stretch>
        </p:blipFill>
        <p:spPr bwMode="auto">
          <a:xfrm>
            <a:off x="6215074" y="142852"/>
            <a:ext cx="357190" cy="357190"/>
          </a:xfrm>
          <a:prstGeom prst="rect">
            <a:avLst/>
          </a:prstGeom>
          <a:noFill/>
        </p:spPr>
      </p:pic>
      <p:pic>
        <p:nvPicPr>
          <p:cNvPr id="28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2" cstate="print"/>
          <a:srcRect l="58699" t="60550" r="20584" b="24918"/>
          <a:stretch>
            <a:fillRect/>
          </a:stretch>
        </p:blipFill>
        <p:spPr bwMode="auto">
          <a:xfrm rot="18049906">
            <a:off x="2571736" y="4286256"/>
            <a:ext cx="357190" cy="357190"/>
          </a:xfrm>
          <a:prstGeom prst="rect">
            <a:avLst/>
          </a:prstGeom>
          <a:noFill/>
        </p:spPr>
      </p:pic>
      <p:pic>
        <p:nvPicPr>
          <p:cNvPr id="32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3" cstate="print"/>
          <a:srcRect l="58699" t="60550" r="20584" b="24918"/>
          <a:stretch>
            <a:fillRect/>
          </a:stretch>
        </p:blipFill>
        <p:spPr bwMode="auto">
          <a:xfrm rot="17571246">
            <a:off x="7091679" y="6501162"/>
            <a:ext cx="308965" cy="308965"/>
          </a:xfrm>
          <a:prstGeom prst="rect">
            <a:avLst/>
          </a:prstGeom>
          <a:noFill/>
        </p:spPr>
      </p:pic>
      <p:pic>
        <p:nvPicPr>
          <p:cNvPr id="7" name="Picture 5" descr="D:\Анна\Аня\фото\фото клумбы\IMG_20170704_14470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41"/>
          <a:stretch/>
        </p:blipFill>
        <p:spPr bwMode="auto">
          <a:xfrm>
            <a:off x="294729" y="836351"/>
            <a:ext cx="8598146" cy="470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5" cstate="print"/>
          <a:srcRect l="48340" t="60550"/>
          <a:stretch>
            <a:fillRect/>
          </a:stretch>
        </p:blipFill>
        <p:spPr bwMode="auto">
          <a:xfrm rot="192934" flipH="1">
            <a:off x="-101935" y="5319754"/>
            <a:ext cx="1399586" cy="1500174"/>
          </a:xfrm>
          <a:prstGeom prst="rect">
            <a:avLst/>
          </a:prstGeom>
          <a:noFill/>
        </p:spPr>
      </p:pic>
      <p:pic>
        <p:nvPicPr>
          <p:cNvPr id="18" name="Picture 3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6" cstate="print"/>
          <a:srcRect b="40270"/>
          <a:stretch>
            <a:fillRect/>
          </a:stretch>
        </p:blipFill>
        <p:spPr bwMode="auto">
          <a:xfrm>
            <a:off x="7130598" y="-20893"/>
            <a:ext cx="2013402" cy="1714488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214282" y="122991"/>
            <a:ext cx="378092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«Три поросёнка»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5685568"/>
            <a:ext cx="81372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>
                <a:solidFill>
                  <a:srgbClr val="002060"/>
                </a:solidFill>
              </a:rPr>
              <a:t>«Три поросёнка» - композиция представлена в виде небольшого возвышения, к которому примыкает кастрюля, имитируя разливающийся корм для поросят, почва покрыта Вербейником </a:t>
            </a:r>
            <a:r>
              <a:rPr lang="ru-RU" sz="1400" i="1" dirty="0" err="1">
                <a:solidFill>
                  <a:srgbClr val="002060"/>
                </a:solidFill>
              </a:rPr>
              <a:t>монетчатым</a:t>
            </a:r>
            <a:r>
              <a:rPr lang="ru-RU" sz="1400" i="1" dirty="0">
                <a:solidFill>
                  <a:srgbClr val="002060"/>
                </a:solidFill>
              </a:rPr>
              <a:t>, края клумбы пропалываются и засыпаются песком. В «лужице» отдыхают поросята, выпаленные из больших пластиковых бутылок с открытым дном, внутри поросят посажен лук-</a:t>
            </a:r>
            <a:r>
              <a:rPr lang="ru-RU" sz="1400" i="1" dirty="0" err="1">
                <a:solidFill>
                  <a:srgbClr val="002060"/>
                </a:solidFill>
              </a:rPr>
              <a:t>шнитт</a:t>
            </a:r>
            <a:r>
              <a:rPr lang="ru-RU" sz="1400" i="1" dirty="0">
                <a:solidFill>
                  <a:srgbClr val="002060"/>
                </a:solidFill>
              </a:rPr>
              <a:t>. На заднем плане композиции клумба с вазоном в виде колодца, внутри которой растёт настурция.</a:t>
            </a:r>
          </a:p>
        </p:txBody>
      </p:sp>
    </p:spTree>
    <p:extLst>
      <p:ext uri="{BB962C8B-B14F-4D97-AF65-F5344CB8AC3E}">
        <p14:creationId xmlns:p14="http://schemas.microsoft.com/office/powerpoint/2010/main" val="274338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0"/>
            <a:ext cx="806489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3600" b="1" i="1" cap="none" spc="0" dirty="0" err="1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Мойдодыр</a:t>
            </a:r>
            <a:r>
              <a:rPr lang="ru-RU" sz="3600" b="1" i="1" cap="none" spc="0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 </a:t>
            </a:r>
          </a:p>
        </p:txBody>
      </p:sp>
      <p:pic>
        <p:nvPicPr>
          <p:cNvPr id="25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2" cstate="print"/>
          <a:srcRect l="58699" t="60550" r="20584" b="24918"/>
          <a:stretch>
            <a:fillRect/>
          </a:stretch>
        </p:blipFill>
        <p:spPr bwMode="auto">
          <a:xfrm>
            <a:off x="214282" y="1357298"/>
            <a:ext cx="428628" cy="428628"/>
          </a:xfrm>
          <a:prstGeom prst="rect">
            <a:avLst/>
          </a:prstGeom>
          <a:noFill/>
        </p:spPr>
      </p:pic>
      <p:pic>
        <p:nvPicPr>
          <p:cNvPr id="26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2" cstate="print"/>
          <a:srcRect l="58699" t="60550" r="20584" b="24918"/>
          <a:stretch>
            <a:fillRect/>
          </a:stretch>
        </p:blipFill>
        <p:spPr bwMode="auto">
          <a:xfrm>
            <a:off x="6215074" y="142852"/>
            <a:ext cx="357190" cy="357190"/>
          </a:xfrm>
          <a:prstGeom prst="rect">
            <a:avLst/>
          </a:prstGeom>
          <a:noFill/>
        </p:spPr>
      </p:pic>
      <p:pic>
        <p:nvPicPr>
          <p:cNvPr id="28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2" cstate="print"/>
          <a:srcRect l="58699" t="60550" r="20584" b="24918"/>
          <a:stretch>
            <a:fillRect/>
          </a:stretch>
        </p:blipFill>
        <p:spPr bwMode="auto">
          <a:xfrm rot="18049906">
            <a:off x="2571736" y="4286256"/>
            <a:ext cx="357190" cy="357190"/>
          </a:xfrm>
          <a:prstGeom prst="rect">
            <a:avLst/>
          </a:prstGeom>
          <a:noFill/>
        </p:spPr>
      </p:pic>
      <p:pic>
        <p:nvPicPr>
          <p:cNvPr id="20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3" cstate="print"/>
          <a:srcRect l="48340" t="60550"/>
          <a:stretch>
            <a:fillRect/>
          </a:stretch>
        </p:blipFill>
        <p:spPr bwMode="auto">
          <a:xfrm rot="192934" flipH="1">
            <a:off x="-101935" y="5319754"/>
            <a:ext cx="1399586" cy="1500174"/>
          </a:xfrm>
          <a:prstGeom prst="rect">
            <a:avLst/>
          </a:prstGeom>
          <a:noFill/>
        </p:spPr>
      </p:pic>
      <p:pic>
        <p:nvPicPr>
          <p:cNvPr id="32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4" cstate="print"/>
          <a:srcRect l="58699" t="60550" r="20584" b="24918"/>
          <a:stretch>
            <a:fillRect/>
          </a:stretch>
        </p:blipFill>
        <p:spPr bwMode="auto">
          <a:xfrm rot="17571246">
            <a:off x="7091679" y="6501162"/>
            <a:ext cx="308965" cy="308965"/>
          </a:xfrm>
          <a:prstGeom prst="rect">
            <a:avLst/>
          </a:prstGeom>
          <a:noFill/>
        </p:spPr>
      </p:pic>
      <p:pic>
        <p:nvPicPr>
          <p:cNvPr id="8" name="Picture 6" descr="D:\Анна\Аня\фото\фото клумбы\IMG_20170704_14481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84"/>
          <a:stretch/>
        </p:blipFill>
        <p:spPr bwMode="auto">
          <a:xfrm>
            <a:off x="412160" y="676678"/>
            <a:ext cx="8286262" cy="514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6" cstate="print"/>
          <a:srcRect b="40270"/>
          <a:stretch>
            <a:fillRect/>
          </a:stretch>
        </p:blipFill>
        <p:spPr bwMode="auto">
          <a:xfrm>
            <a:off x="7130598" y="-20893"/>
            <a:ext cx="2013402" cy="1714488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332476" y="6040752"/>
            <a:ext cx="7553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rgbClr val="002060"/>
                </a:solidFill>
              </a:rPr>
              <a:t>«</a:t>
            </a:r>
            <a:r>
              <a:rPr lang="ru-RU" sz="1400" i="1" dirty="0" err="1">
                <a:solidFill>
                  <a:srgbClr val="002060"/>
                </a:solidFill>
              </a:rPr>
              <a:t>Мойдодыр</a:t>
            </a:r>
            <a:r>
              <a:rPr lang="ru-RU" sz="1400" i="1" dirty="0">
                <a:solidFill>
                  <a:srgbClr val="002060"/>
                </a:solidFill>
              </a:rPr>
              <a:t>» - клумба состоит из двух элементов: клумба «</a:t>
            </a:r>
            <a:r>
              <a:rPr lang="ru-RU" sz="1400" i="1" dirty="0" err="1">
                <a:solidFill>
                  <a:srgbClr val="002060"/>
                </a:solidFill>
              </a:rPr>
              <a:t>Мойдодыр</a:t>
            </a:r>
            <a:r>
              <a:rPr lang="ru-RU" sz="1400" i="1" dirty="0">
                <a:solidFill>
                  <a:srgbClr val="002060"/>
                </a:solidFill>
              </a:rPr>
              <a:t>» - вазон для цветов выполнен из старой стиральной машины, внутри посажена настурция; клумба «Крокодил», контур клумбы выложен обрезанными бутылками, внутри посажен очиток ползучий.</a:t>
            </a:r>
          </a:p>
        </p:txBody>
      </p:sp>
    </p:spTree>
    <p:extLst>
      <p:ext uri="{BB962C8B-B14F-4D97-AF65-F5344CB8AC3E}">
        <p14:creationId xmlns:p14="http://schemas.microsoft.com/office/powerpoint/2010/main" val="57613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2" cstate="print"/>
          <a:srcRect l="58699" t="60550" r="20584" b="24918"/>
          <a:stretch>
            <a:fillRect/>
          </a:stretch>
        </p:blipFill>
        <p:spPr bwMode="auto">
          <a:xfrm>
            <a:off x="6079224" y="864418"/>
            <a:ext cx="357190" cy="357190"/>
          </a:xfrm>
          <a:prstGeom prst="rect">
            <a:avLst/>
          </a:prstGeom>
          <a:noFill/>
        </p:spPr>
      </p:pic>
      <p:pic>
        <p:nvPicPr>
          <p:cNvPr id="28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2" cstate="print"/>
          <a:srcRect l="58699" t="60550" r="20584" b="24918"/>
          <a:stretch>
            <a:fillRect/>
          </a:stretch>
        </p:blipFill>
        <p:spPr bwMode="auto">
          <a:xfrm rot="18049906">
            <a:off x="2571736" y="4286256"/>
            <a:ext cx="357190" cy="357190"/>
          </a:xfrm>
          <a:prstGeom prst="rect">
            <a:avLst/>
          </a:prstGeom>
          <a:noFill/>
        </p:spPr>
      </p:pic>
      <p:pic>
        <p:nvPicPr>
          <p:cNvPr id="32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3" cstate="print"/>
          <a:srcRect l="58699" t="60550" r="20584" b="24918"/>
          <a:stretch>
            <a:fillRect/>
          </a:stretch>
        </p:blipFill>
        <p:spPr bwMode="auto">
          <a:xfrm rot="17571246">
            <a:off x="7091679" y="6501162"/>
            <a:ext cx="308965" cy="308965"/>
          </a:xfrm>
          <a:prstGeom prst="rect">
            <a:avLst/>
          </a:prstGeom>
          <a:noFill/>
        </p:spPr>
      </p:pic>
      <p:pic>
        <p:nvPicPr>
          <p:cNvPr id="4" name="Picture 2" descr="C:\Users\МБДОУ ДС 28\Desktop\лето 2017\DSC0398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82" y="169675"/>
            <a:ext cx="5314497" cy="298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Анна\Аня\фото\Фото лето 2014\Новая папка (6)\DSC_022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2" r="8576"/>
          <a:stretch/>
        </p:blipFill>
        <p:spPr bwMode="auto">
          <a:xfrm>
            <a:off x="4938973" y="1915751"/>
            <a:ext cx="4086794" cy="254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F:\DSC036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77" y="3347687"/>
            <a:ext cx="4845891" cy="272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7" cstate="print"/>
          <a:srcRect b="40270"/>
          <a:stretch>
            <a:fillRect/>
          </a:stretch>
        </p:blipFill>
        <p:spPr bwMode="auto">
          <a:xfrm>
            <a:off x="7133352" y="0"/>
            <a:ext cx="2013402" cy="171448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5796136" y="0"/>
            <a:ext cx="309634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Палисадник</a:t>
            </a:r>
            <a:r>
              <a:rPr lang="ru-RU" sz="2400" b="1" i="1" cap="none" spc="0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pic>
        <p:nvPicPr>
          <p:cNvPr id="25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2" cstate="print"/>
          <a:srcRect l="58699" t="60550" r="20584" b="24918"/>
          <a:stretch>
            <a:fillRect/>
          </a:stretch>
        </p:blipFill>
        <p:spPr bwMode="auto">
          <a:xfrm>
            <a:off x="383544" y="873762"/>
            <a:ext cx="428628" cy="428628"/>
          </a:xfrm>
          <a:prstGeom prst="rect">
            <a:avLst/>
          </a:prstGeom>
          <a:noFill/>
        </p:spPr>
      </p:pic>
      <p:pic>
        <p:nvPicPr>
          <p:cNvPr id="20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8" cstate="print"/>
          <a:srcRect l="48340" t="60550"/>
          <a:stretch>
            <a:fillRect/>
          </a:stretch>
        </p:blipFill>
        <p:spPr bwMode="auto">
          <a:xfrm rot="192934" flipH="1">
            <a:off x="-101935" y="5319754"/>
            <a:ext cx="1399586" cy="1500174"/>
          </a:xfrm>
          <a:prstGeom prst="rect">
            <a:avLst/>
          </a:prstGeom>
          <a:noFill/>
        </p:spPr>
      </p:pic>
      <p:pic>
        <p:nvPicPr>
          <p:cNvPr id="19" name="Picture 2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9" cstate="print"/>
          <a:srcRect t="62829" r="48690"/>
          <a:stretch>
            <a:fillRect/>
          </a:stretch>
        </p:blipFill>
        <p:spPr bwMode="auto">
          <a:xfrm rot="16200000">
            <a:off x="7605114" y="5450975"/>
            <a:ext cx="1588621" cy="122542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171598" y="4495140"/>
            <a:ext cx="374441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>
                <a:solidFill>
                  <a:srgbClr val="002060"/>
                </a:solidFill>
              </a:rPr>
              <a:t>Вдоль всего здания детского сада раскинулся палисадник. Растения в палисаднике подобраны таким образом, чтобы цветник радовал глаз всё лето. Многолетние растения, цветущие в мае: пионы, ирисы, тюльпаны, нарциссы. Вечно зелёный папоротник.  Однолетники, цветущие до поздней осени: разного вида бархатцы, астры.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12172" y="6173368"/>
            <a:ext cx="43594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>
                <a:solidFill>
                  <a:srgbClr val="002060"/>
                </a:solidFill>
              </a:rPr>
              <a:t>Помощь по благоустройству клумб и развитию экологических представлений воспитанников нам оказывают наши давние друзья -  Школьное лесничество МБОУ СШ №58 «Друзья леса».</a:t>
            </a:r>
          </a:p>
        </p:txBody>
      </p:sp>
    </p:spTree>
    <p:extLst>
      <p:ext uri="{BB962C8B-B14F-4D97-AF65-F5344CB8AC3E}">
        <p14:creationId xmlns:p14="http://schemas.microsoft.com/office/powerpoint/2010/main" val="191055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611231"/>
            <a:ext cx="887563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dirty="0" smtClean="0">
                <a:solidFill>
                  <a:srgbClr val="002060"/>
                </a:solidFill>
              </a:rPr>
              <a:t>	Территория </a:t>
            </a:r>
            <a:r>
              <a:rPr lang="ru-RU" sz="1400" i="1" dirty="0">
                <a:solidFill>
                  <a:srgbClr val="002060"/>
                </a:solidFill>
              </a:rPr>
              <a:t>вокруг нашего учреждения огромна, составляет 6852 квадратных метра. Кроме групповых участков много свободной площади, которая используется для познавательного и эстетического развития детей. </a:t>
            </a:r>
          </a:p>
          <a:p>
            <a:pPr algn="just"/>
            <a:r>
              <a:rPr lang="ru-RU" sz="1400" i="1" dirty="0" smtClean="0">
                <a:solidFill>
                  <a:srgbClr val="002060"/>
                </a:solidFill>
              </a:rPr>
              <a:t>	На </a:t>
            </a:r>
            <a:r>
              <a:rPr lang="ru-RU" sz="1400" i="1" dirty="0">
                <a:solidFill>
                  <a:srgbClr val="002060"/>
                </a:solidFill>
              </a:rPr>
              <a:t>территории ДОУ оформлены цветники, уголок леса, огород и фруктовый сад. Положительное эмоциональное настроение для всех посетителей учреждения создают цветники. Цветники в дошкольном учреждении </a:t>
            </a:r>
            <a:r>
              <a:rPr lang="ru-RU" sz="1400" i="1" dirty="0" err="1">
                <a:solidFill>
                  <a:srgbClr val="002060"/>
                </a:solidFill>
              </a:rPr>
              <a:t>осюжечены</a:t>
            </a:r>
            <a:r>
              <a:rPr lang="ru-RU" sz="1400" i="1" dirty="0">
                <a:solidFill>
                  <a:srgbClr val="002060"/>
                </a:solidFill>
              </a:rPr>
              <a:t> по мотивам известных дошкольникам мультипликационных и сказочных произведений, что дополнительно стимулирует воспитанников проявлять интерес к уходу за растениями.</a:t>
            </a:r>
          </a:p>
          <a:p>
            <a:pPr algn="just"/>
            <a:r>
              <a:rPr lang="ru-RU" sz="1400" i="1" dirty="0" smtClean="0">
                <a:solidFill>
                  <a:srgbClr val="002060"/>
                </a:solidFill>
              </a:rPr>
              <a:t>Уход </a:t>
            </a:r>
            <a:r>
              <a:rPr lang="ru-RU" sz="1400" i="1" dirty="0">
                <a:solidFill>
                  <a:srgbClr val="002060"/>
                </a:solidFill>
              </a:rPr>
              <a:t>за клумбами осуществляется всеми педагогами детского сада, родителями и конечно воспитанниками (старший возраст). Помощь по благоустройству клумб и развитию экологических представлений воспитанников нам оказывают наши давние друзья -  Школьное лесничество МБОУ СШ №58 «Друзья леса».</a:t>
            </a:r>
          </a:p>
        </p:txBody>
      </p:sp>
      <p:pic>
        <p:nvPicPr>
          <p:cNvPr id="1026" name="Picture 2" descr="C:\Users\МБДОУ ДС 28\Desktop\огород\DSC037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741393"/>
            <a:ext cx="5421437" cy="304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Анна\Аня\фото\фото к конкурсу по ЗОЖ\DSC_03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000412" y="2032212"/>
            <a:ext cx="3094823" cy="206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4" cstate="print"/>
          <a:srcRect b="40270"/>
          <a:stretch>
            <a:fillRect/>
          </a:stretch>
        </p:blipFill>
        <p:spPr bwMode="auto">
          <a:xfrm>
            <a:off x="7308304" y="0"/>
            <a:ext cx="2013402" cy="1714488"/>
          </a:xfrm>
          <a:prstGeom prst="rect">
            <a:avLst/>
          </a:prstGeom>
          <a:noFill/>
        </p:spPr>
      </p:pic>
      <p:pic>
        <p:nvPicPr>
          <p:cNvPr id="7" name="Picture 4" descr="C:\Documents and Settings\User\Рабочий стол\Новая папка\0_74e15_1dd25fd0_orig.png"/>
          <p:cNvPicPr>
            <a:picLocks noChangeAspect="1" noChangeArrowheads="1"/>
          </p:cNvPicPr>
          <p:nvPr/>
        </p:nvPicPr>
        <p:blipFill>
          <a:blip r:embed="rId5" cstate="print"/>
          <a:srcRect l="48340" t="60550"/>
          <a:stretch>
            <a:fillRect/>
          </a:stretch>
        </p:blipFill>
        <p:spPr bwMode="auto">
          <a:xfrm rot="192934" flipH="1">
            <a:off x="172307" y="3816570"/>
            <a:ext cx="1012049" cy="10847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5272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7">
      <a:dk1>
        <a:srgbClr val="7F7F7F"/>
      </a:dk1>
      <a:lt1>
        <a:sysClr val="window" lastClr="FFFFFF"/>
      </a:lt1>
      <a:dk2>
        <a:srgbClr val="FF6700"/>
      </a:dk2>
      <a:lt2>
        <a:srgbClr val="CAF278"/>
      </a:lt2>
      <a:accent1>
        <a:srgbClr val="DFF7AE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193</TotalTime>
  <Words>338</Words>
  <Application>Microsoft Office PowerPoint</Application>
  <PresentationFormat>Экран (4:3)</PresentationFormat>
  <Paragraphs>21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МБДОУ ДС 28</dc:creator>
  <cp:lastModifiedBy>МБДОУ ДС 28</cp:lastModifiedBy>
  <cp:revision>23</cp:revision>
  <dcterms:created xsi:type="dcterms:W3CDTF">2017-06-02T10:41:28Z</dcterms:created>
  <dcterms:modified xsi:type="dcterms:W3CDTF">2017-09-21T11:34:11Z</dcterms:modified>
</cp:coreProperties>
</file>