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72" r:id="rId2"/>
    <p:sldId id="267" r:id="rId3"/>
    <p:sldId id="359" r:id="rId4"/>
    <p:sldId id="360" r:id="rId5"/>
    <p:sldId id="361" r:id="rId6"/>
    <p:sldId id="362" r:id="rId7"/>
    <p:sldId id="336" r:id="rId8"/>
    <p:sldId id="303" r:id="rId9"/>
    <p:sldId id="308" r:id="rId10"/>
    <p:sldId id="340" r:id="rId11"/>
    <p:sldId id="343" r:id="rId12"/>
    <p:sldId id="344" r:id="rId13"/>
    <p:sldId id="365" r:id="rId14"/>
    <p:sldId id="363" r:id="rId15"/>
    <p:sldId id="364" r:id="rId16"/>
    <p:sldId id="366" r:id="rId17"/>
    <p:sldId id="345" r:id="rId18"/>
    <p:sldId id="358" r:id="rId19"/>
    <p:sldId id="35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  <a:srgbClr val="DA9896"/>
    <a:srgbClr val="CF7977"/>
    <a:srgbClr val="CBF5EA"/>
    <a:srgbClr val="00518E"/>
    <a:srgbClr val="69E1C2"/>
    <a:srgbClr val="893D8B"/>
    <a:srgbClr val="D8F9D3"/>
    <a:srgbClr val="A7EC9C"/>
    <a:srgbClr val="8F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76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Проф.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компетентность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начинающих </a:t>
            </a:r>
            <a:r>
              <a:rPr lang="ru-RU" sz="1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</c:rich>
      </c:tx>
      <c:layout>
        <c:manualLayout>
          <c:xMode val="edge"/>
          <c:yMode val="edge"/>
          <c:x val="1.5469135510984663E-2"/>
          <c:y val="8.695652173913048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54249373526398303"/>
          <c:w val="0.56621199937220357"/>
          <c:h val="0.4061030255897493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Уровень усвоения образовательного материала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653783946133178E-2"/>
          <c:y val="0.19833228287881474"/>
          <c:w val="0.92034621605386702"/>
          <c:h val="0.429993499650985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rgbClr val="CCCC00"/>
              </a:solidFill>
            </c:spPr>
          </c:dPt>
          <c:dLbls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лекция</c:v>
                </c:pt>
                <c:pt idx="1">
                  <c:v>самостоятельная работа с литературой</c:v>
                </c:pt>
                <c:pt idx="2">
                  <c:v>проговаривание </c:v>
                </c:pt>
                <c:pt idx="3">
                  <c:v>личное участие в изучаемой деятельности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0.30000000000000004</c:v>
                </c:pt>
                <c:pt idx="1">
                  <c:v>0.5</c:v>
                </c:pt>
                <c:pt idx="2">
                  <c:v>0.70000000000000007</c:v>
                </c:pt>
                <c:pt idx="3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5.3294871998349411E-2"/>
          <c:y val="0.63256244139701012"/>
          <c:w val="0.84090458203056828"/>
          <c:h val="0.34045539657404461"/>
        </c:manualLayout>
      </c:layout>
      <c:overlay val="0"/>
      <c:txPr>
        <a:bodyPr/>
        <a:lstStyle/>
        <a:p>
          <a:pPr>
            <a:defRPr sz="1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высшая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2016-2017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первая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2016-2017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СЗД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2016-2017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2016-2017</c:v>
                </c:pt>
              </c:strCache>
            </c:strRef>
          </c:cat>
          <c:val>
            <c:numRef>
              <c:f>Лист1!$E$2:$E$3</c:f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 не аттес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2016-2017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65568"/>
        <c:axId val="23171456"/>
      </c:barChart>
      <c:catAx>
        <c:axId val="23165568"/>
        <c:scaling>
          <c:orientation val="minMax"/>
        </c:scaling>
        <c:delete val="0"/>
        <c:axPos val="b"/>
        <c:majorTickMark val="out"/>
        <c:minorTickMark val="none"/>
        <c:tickLblPos val="nextTo"/>
        <c:crossAx val="23171456"/>
        <c:crosses val="autoZero"/>
        <c:auto val="1"/>
        <c:lblAlgn val="ctr"/>
        <c:lblOffset val="100"/>
        <c:noMultiLvlLbl val="0"/>
      </c:catAx>
      <c:valAx>
        <c:axId val="23171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65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58630228664064"/>
          <c:y val="0.13759865206690913"/>
          <c:w val="0.21143860252554339"/>
          <c:h val="0.8334242076295921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2014-2015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знания</c:v>
                </c:pt>
                <c:pt idx="1">
                  <c:v>умения</c:v>
                </c:pt>
                <c:pt idx="2">
                  <c:v>исследовательская активность</c:v>
                </c:pt>
                <c:pt idx="3">
                  <c:v>инф-коммуникативная ф.</c:v>
                </c:pt>
                <c:pt idx="4">
                  <c:v>регулятивно-кум. Ф.</c:v>
                </c:pt>
                <c:pt idx="5">
                  <c:v>гностический компонент</c:v>
                </c:pt>
                <c:pt idx="6">
                  <c:v>коммуникативный компонент</c:v>
                </c:pt>
                <c:pt idx="7">
                  <c:v>организаторский компонент</c:v>
                </c:pt>
                <c:pt idx="8">
                  <c:v>конструк-проектировочный компонент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2016-2017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знания</c:v>
                </c:pt>
                <c:pt idx="1">
                  <c:v>умения</c:v>
                </c:pt>
                <c:pt idx="2">
                  <c:v>исследовательская активность</c:v>
                </c:pt>
                <c:pt idx="3">
                  <c:v>инф-коммуникативная ф.</c:v>
                </c:pt>
                <c:pt idx="4">
                  <c:v>регулятивно-кум. Ф.</c:v>
                </c:pt>
                <c:pt idx="5">
                  <c:v>гностический компонент</c:v>
                </c:pt>
                <c:pt idx="6">
                  <c:v>коммуникативный компонент</c:v>
                </c:pt>
                <c:pt idx="7">
                  <c:v>организаторский компонент</c:v>
                </c:pt>
                <c:pt idx="8">
                  <c:v>конструк-проектировочный компонент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03168"/>
        <c:axId val="102504704"/>
      </c:barChart>
      <c:catAx>
        <c:axId val="1025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2504704"/>
        <c:crosses val="autoZero"/>
        <c:auto val="1"/>
        <c:lblAlgn val="ctr"/>
        <c:lblOffset val="100"/>
        <c:noMultiLvlLbl val="0"/>
      </c:catAx>
      <c:valAx>
        <c:axId val="102504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5031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863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5663974-6401-4CC0-9A61-2BB608AD83BC}" type="datetimeFigureOut">
              <a:rPr lang="ru-RU"/>
              <a:pPr>
                <a:defRPr/>
              </a:pPr>
              <a:t>21.09.2017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1E662B-E0DF-4BA2-B808-339709A572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38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EBC09B-6F86-4557-A2B4-DD87A3D42A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A45B5-338A-46A2-B2E6-E5238BCD40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280A9-0F1C-4DC7-AC08-B478254D31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ED6132-FEA0-449D-B50F-157A828DEC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F6B953-605C-47C9-B518-684AD88C4D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D1CD7-96C4-4F2D-A4F3-7D05C3973F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D330D-3D48-4AA1-95B1-C10E3B58AD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40E6F6-9BA3-4994-892A-14D1E914D6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CF2FC-A94B-45CE-9B4B-EFCD85BD76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19630A-49E7-46E9-9201-50082CDB5A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0283EB-7EC7-4CB8-9787-6437AACFA3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155516AD-5F55-4C9F-96C7-8242A6EB1B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762000" y="1600200"/>
            <a:ext cx="7924800" cy="4800600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5400" b="1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54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5400" b="1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54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5400" b="1" dirty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5400" b="1" dirty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5400" b="1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sz="quarter" idx="13"/>
          </p:nvPr>
        </p:nvSpPr>
        <p:spPr>
          <a:xfrm>
            <a:off x="838200" y="5562600"/>
            <a:ext cx="7848600" cy="563563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ru-RU" sz="1400" dirty="0" smtClean="0">
              <a:solidFill>
                <a:srgbClr val="00518E"/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ru-RU" sz="1400" dirty="0" smtClean="0">
              <a:solidFill>
                <a:srgbClr val="00518E"/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ru-RU" sz="1400" dirty="0" smtClean="0">
              <a:solidFill>
                <a:srgbClr val="00518E"/>
              </a:solidFill>
            </a:endParaRPr>
          </a:p>
          <a:p>
            <a:pPr algn="ctr" eaLnBrk="1" hangingPunct="1">
              <a:buFontTx/>
              <a:buNone/>
              <a:defRPr/>
            </a:pPr>
            <a:endParaRPr lang="ru-RU" sz="2800" dirty="0" smtClean="0">
              <a:solidFill>
                <a:srgbClr val="00518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071538" y="928670"/>
            <a:ext cx="7772400" cy="3733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АКТИВНЫХ  ФОРМ МЕТОДИЧЕСКОЙ РАБОТЫ КАК УСЛОВИЕ ПОВЫШЕНИЯ КАЧЕСТВА ДОШКОЛЬНОГО ОБРАЗОВАНИЯ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учительниц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429000"/>
            <a:ext cx="1444337" cy="3062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71938" y="55172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Старший воспитатель МБДОУ д/с №28</a:t>
            </a:r>
          </a:p>
          <a:p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Мантурова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А.В.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Г.Арзамас</a:t>
            </a:r>
            <a:r>
              <a:rPr lang="ru-RU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2017г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48313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71472" y="714355"/>
            <a:ext cx="8343927" cy="222959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Ведущую роль в обеспечении эффективности образовательного процесса играет педагог, его профессионализм;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Методическая работа занимает особое место в системе повышения квалификации педагогических кадров;</a:t>
            </a:r>
            <a:r>
              <a:rPr lang="ru-RU" sz="1600" dirty="0" smtClean="0"/>
              <a:t>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Образование взрослых должно приносить удовольствие.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225552" y="764977"/>
            <a:ext cx="152400" cy="152400"/>
          </a:xfrm>
          <a:prstGeom prst="ellipse">
            <a:avLst/>
          </a:prstGeom>
          <a:solidFill>
            <a:srgbClr val="DA98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225552" y="1371600"/>
            <a:ext cx="152400" cy="152400"/>
          </a:xfrm>
          <a:prstGeom prst="ellipse">
            <a:avLst/>
          </a:prstGeom>
          <a:solidFill>
            <a:srgbClr val="DA98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214282" y="1857364"/>
            <a:ext cx="152400" cy="152400"/>
          </a:xfrm>
          <a:prstGeom prst="ellipse">
            <a:avLst/>
          </a:prstGeom>
          <a:solidFill>
            <a:srgbClr val="DA9896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285728"/>
            <a:ext cx="733104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Актуальность использования активных форм методической работы</a:t>
            </a: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096491543"/>
              </p:ext>
            </p:extLst>
          </p:nvPr>
        </p:nvGraphicFramePr>
        <p:xfrm>
          <a:off x="213852" y="4953000"/>
          <a:ext cx="6099048" cy="175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059019725"/>
              </p:ext>
            </p:extLst>
          </p:nvPr>
        </p:nvGraphicFramePr>
        <p:xfrm>
          <a:off x="428596" y="3643314"/>
          <a:ext cx="8143932" cy="2833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2285992"/>
            <a:ext cx="86439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активного обучения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совокупность педагогиче­ских действий и приемов, направленных на организацию учеб­ного процесса  и создающих специальными средствами условия,  мотивирующие обучающихся к самостоятельному, инициативному и творческому освоению учебного материала в процессе  познавательной деятельности.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(В. Н. Кругликов, 1998г.)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642918"/>
            <a:ext cx="84296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Интерактивное обучение 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диалоговое обучение, в ходе которого осуществляется  взаимодействие педагогов или педагога и руководителя методического мероприятия.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57158" y="1357298"/>
            <a:ext cx="87868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Слово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1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интерактив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пришло к нам из английского языка от слова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interact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где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это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взаимный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действовать.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000240"/>
            <a:ext cx="85725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Интерактивный означает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способность взаимодействовать или находится в режиме  беседы, диалога с чем-либо (например, компьютером) или кем-либо (например, человеком). </a:t>
            </a:r>
          </a:p>
          <a:p>
            <a:endParaRPr lang="ru-RU" sz="16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Преимущества интерактивных методов: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Во-первых - значительно повышается мотивация профессиональной деятельности педагогов, их социальной и познавательной активности;</a:t>
            </a: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Во-вторых - реализуются те стороны человека, которые в повседневной, достаточно однообразной жизни, не находят применения, развития;</a:t>
            </a:r>
          </a:p>
          <a:p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В-третьих, приобретается опыт коллективной деятельности, взаимного уважения, поддержки, сотрудничества, без которого невозможен труд в человеческом обществе.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2214554"/>
          <a:ext cx="2262182" cy="2453640"/>
        </p:xfrm>
        <a:graphic>
          <a:graphicData uri="http://schemas.openxmlformats.org/drawingml/2006/table">
            <a:tbl>
              <a:tblPr/>
              <a:tblGrid>
                <a:gridCol w="2262182"/>
              </a:tblGrid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Тренинг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Педагогическая гостиная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КВН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Круглый стол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Педагогический ринг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Педагогические ситуации, экспромт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93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Семинар-практикум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93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Педагогический всеобуч 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93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конкурсы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Объект 10"/>
          <p:cNvSpPr txBox="1">
            <a:spLocks/>
          </p:cNvSpPr>
          <p:nvPr/>
        </p:nvSpPr>
        <p:spPr bwMode="auto">
          <a:xfrm>
            <a:off x="2214546" y="142852"/>
            <a:ext cx="5143536" cy="42862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 формы методической работы</a:t>
            </a:r>
          </a:p>
        </p:txBody>
      </p:sp>
      <p:sp>
        <p:nvSpPr>
          <p:cNvPr id="9" name="Объект 10"/>
          <p:cNvSpPr txBox="1">
            <a:spLocks/>
          </p:cNvSpPr>
          <p:nvPr/>
        </p:nvSpPr>
        <p:spPr bwMode="auto">
          <a:xfrm>
            <a:off x="214282" y="1643050"/>
            <a:ext cx="2500330" cy="42862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</a:t>
            </a:r>
          </a:p>
        </p:txBody>
      </p:sp>
      <p:sp>
        <p:nvSpPr>
          <p:cNvPr id="10" name="Объект 10"/>
          <p:cNvSpPr txBox="1">
            <a:spLocks/>
          </p:cNvSpPr>
          <p:nvPr/>
        </p:nvSpPr>
        <p:spPr bwMode="auto">
          <a:xfrm>
            <a:off x="3500430" y="928670"/>
            <a:ext cx="2286016" cy="35719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</a:t>
            </a:r>
          </a:p>
        </p:txBody>
      </p:sp>
      <p:sp>
        <p:nvSpPr>
          <p:cNvPr id="11" name="Объект 10"/>
          <p:cNvSpPr txBox="1">
            <a:spLocks/>
          </p:cNvSpPr>
          <p:nvPr/>
        </p:nvSpPr>
        <p:spPr bwMode="auto">
          <a:xfrm>
            <a:off x="6429388" y="1643050"/>
            <a:ext cx="2500330" cy="42862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Новейшие</a:t>
            </a:r>
          </a:p>
        </p:txBody>
      </p:sp>
      <p:sp>
        <p:nvSpPr>
          <p:cNvPr id="12" name="Стрелка вниз 11"/>
          <p:cNvSpPr/>
          <p:nvPr/>
        </p:nvSpPr>
        <p:spPr>
          <a:xfrm rot="2788127">
            <a:off x="1767656" y="893834"/>
            <a:ext cx="166836" cy="612459"/>
          </a:xfrm>
          <a:prstGeom prst="downArrow">
            <a:avLst/>
          </a:prstGeom>
          <a:solidFill>
            <a:srgbClr val="DA9896"/>
          </a:solidFill>
          <a:ln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429124" y="571480"/>
            <a:ext cx="214314" cy="357190"/>
          </a:xfrm>
          <a:prstGeom prst="downArrow">
            <a:avLst/>
          </a:prstGeom>
          <a:solidFill>
            <a:srgbClr val="DA9896"/>
          </a:solidFill>
          <a:ln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7796625" flipH="1" flipV="1">
            <a:off x="7445776" y="872674"/>
            <a:ext cx="161420" cy="658582"/>
          </a:xfrm>
          <a:prstGeom prst="downArrow">
            <a:avLst/>
          </a:prstGeom>
          <a:solidFill>
            <a:srgbClr val="DA9896"/>
          </a:solidFill>
          <a:ln>
            <a:solidFill>
              <a:srgbClr val="8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928926" y="1285860"/>
          <a:ext cx="3286148" cy="5398008"/>
        </p:xfrm>
        <a:graphic>
          <a:graphicData uri="http://schemas.openxmlformats.org/drawingml/2006/table">
            <a:tbl>
              <a:tblPr/>
              <a:tblGrid>
                <a:gridCol w="3286148"/>
              </a:tblGrid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Деловая игра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Выставки-ярмарки педагогических идей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Банк идей</a:t>
                      </a:r>
                      <a:endParaRPr lang="ru-RU" sz="14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Мастер - класс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Творческий час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785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Педагогическая мастерская</a:t>
                      </a:r>
                      <a:endParaRPr lang="ru-RU" sz="14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тренинг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Педагогический ринг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«Вечера вопросов и ответов»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Дискуссия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Симпозиум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Дебаты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Диспут</a:t>
                      </a: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Методический фестиваль.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Методические посиделки.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Методический диалог.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Кружки качества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Педагогическое «ателье» или педагогическая мастерская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Творческие встречи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Профессионально-педагогические экскурсии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6429388" y="2214554"/>
          <a:ext cx="2476496" cy="4425768"/>
        </p:xfrm>
        <a:graphic>
          <a:graphicData uri="http://schemas.openxmlformats.org/drawingml/2006/table">
            <a:tbl>
              <a:tblPr/>
              <a:tblGrid>
                <a:gridCol w="2476496"/>
              </a:tblGrid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Коучинг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-сессия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 «Кейсов»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Кружки качества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 SWOT – анализа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27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 «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Модерации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96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 «Мозговой штурм»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580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Методический театр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5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Квик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настройка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Технологией Открытого Пространства</a:t>
                      </a:r>
                      <a:endParaRPr lang="ru-RU" sz="14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«Аквариум»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marR="184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«Судебное заседание» 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Методический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мост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ярмарки педагогических идей,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аукцион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Квест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Имитационная игра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Экспресс-маршруты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308" marR="6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14282" y="500042"/>
            <a:ext cx="871540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«Аквариум»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форма диалога, когда педагогам предлагают обсудить проблему «перед лицом общественности». Группа выбирает вести диалог по проблеме того, кому она может доверить. Иногда это могут быть несколько желающих. Все остальные выступают в роли зрителей. Отсюда и название – «аквариум».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14282" y="1571612"/>
            <a:ext cx="87154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«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Модерации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moderator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посредник, регулятор). Этот метод позволяет «заставить» людей действовать в одной команде для разработки в кратчайшие сроки конкретных реализуемых предложений, нацеленных на решение проблемы.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214282" y="2428868"/>
            <a:ext cx="864399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Технологией Открытого Пространства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которая также предусматривает: активное участие каждого, создание демократической атмосферы, равенство возможностей, открытость и сотрудничество, взаимодействие, общение, развитие и обмен идеями. Открытое пространство рассматривается как интерактивный метод успешного стимулирования педагогов на творческую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креативную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деятельность. Может применяться как сама по себе, так и на педсовете. Надо отметить, что при использовании ТОП на педсовете не нужно детально разработанной повестки дня и плана работы, а также дополнительных материалов, они будут только мешать работе. Это принципиальное отличие данной формы организации педсовета от традиционных. </a:t>
            </a:r>
          </a:p>
          <a:p>
            <a:pPr lvl="0"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/>
              <a:t>«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Судебное заседание»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обсуждение, имитирующее судебное разбирательство (слушание дела). «Слушается дело о нарушении педагогической этики». Старший воспитатель выступает в роли обвинителя, заведующая – судья, один из педагогов защитник, воспитатели – свидетели. Свидетели сообщают о фактах нарушений, каждый факт обсуждается.</a:t>
            </a:r>
            <a:r>
              <a:rPr lang="ru-RU" sz="1600" b="1" dirty="0" smtClean="0"/>
              <a:t> </a:t>
            </a:r>
          </a:p>
          <a:p>
            <a:pPr algn="just"/>
            <a:endParaRPr lang="ru-RU" sz="1600" b="1" dirty="0" smtClean="0"/>
          </a:p>
          <a:p>
            <a:pPr algn="just"/>
            <a:r>
              <a:rPr lang="ru-RU" sz="1600" b="1" dirty="0" smtClean="0"/>
              <a:t>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Квик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настройка»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положительная эмоциональная настройка на предстоящую деятельность.</a:t>
            </a:r>
          </a:p>
          <a:p>
            <a:pPr lvl="0"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14282" y="500042"/>
            <a:ext cx="878684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Методический мост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разновидность дискуссии. К проведению этой формы методической работы привлекаются педагоги разных образовательных учреждений района, города, руководители МО, родители. 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методического моста является обмен передовым педагогическим опытом, распространение инновационных технологий обучения и воспитания.</a:t>
            </a:r>
            <a:r>
              <a:rPr lang="ru-RU" sz="1600" b="1" dirty="0" smtClean="0"/>
              <a:t> 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Коучинг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–сессия» или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коуч-сессия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интерактивное общение, развивающее консультирование, дискуссия (вопрос - ответ). Принцип «Сделай за меня» практически не действует, здесь педагог не получает советов и рекомендаций,   а   только   отвечает   на   вопросы,   которые   ему   задает консультант, и сам находит и пути для решения проблем.</a:t>
            </a:r>
            <a:r>
              <a:rPr lang="ru-RU" sz="1600" b="1" dirty="0" smtClean="0"/>
              <a:t> </a:t>
            </a:r>
          </a:p>
          <a:p>
            <a:pPr algn="just"/>
            <a:endParaRPr lang="ru-RU" sz="1600" b="1" dirty="0" smtClean="0"/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Методический театр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(проблемный семинар - практикум с использованием ситуативных и игровых заданий, дискуссионных вопросов), стимулирует поиск, творческую исследовательскую деятельность педагогов, предполагает создание нового образовательного продукта в процессе действия вовлечённых в данный процесс субъектов.</a:t>
            </a:r>
            <a:r>
              <a:rPr lang="ru-RU" sz="1600" b="1" dirty="0" smtClean="0"/>
              <a:t> </a:t>
            </a:r>
          </a:p>
          <a:p>
            <a:endParaRPr lang="ru-RU" sz="1600" b="1" dirty="0" smtClean="0"/>
          </a:p>
          <a:p>
            <a:pPr algn="just"/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Экспресс-маршруты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- чаще всего планируем такую форму работы по изучению родного края и адаптации материала для работы с детьми.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Экспресс-маршруты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проводятся и в том случае, когда детский сад работает по единой методической теме. Каждой группе педагогов предлагается самостоятельно разработать какое-то одно направление в короткие сроки. Такая форма работы даёт возможность научиться самостоятельно работать с различной литературой и собрать богатый материал, который оформляется и используется в работе педагогами ДОУ.</a:t>
            </a: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pic>
        <p:nvPicPr>
          <p:cNvPr id="2051" name="Picture 3" descr="C:\Users\МБДОУ ДС 28\Desktop\флэшеа АВ\для Интернета\IMG_499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8"/>
          <a:stretch/>
        </p:blipFill>
        <p:spPr bwMode="auto">
          <a:xfrm>
            <a:off x="3205241" y="740049"/>
            <a:ext cx="1366759" cy="18114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050" name="Picture 2" descr="C:\Users\МБДОУ ДС 28\Desktop\Новая папка (4)\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6" t="16949" r="30810" b="11657"/>
          <a:stretch/>
        </p:blipFill>
        <p:spPr bwMode="auto">
          <a:xfrm>
            <a:off x="1640369" y="1066804"/>
            <a:ext cx="1439869" cy="2019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/>
          <a:srcRect t="4987" b="10683"/>
          <a:stretch/>
        </p:blipFill>
        <p:spPr bwMode="auto">
          <a:xfrm>
            <a:off x="229370" y="1905423"/>
            <a:ext cx="1585208" cy="1953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2" descr="C:\Users\МБДОУ ДС 28\Desktop\Новая папка (4)\я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6" t="21814" r="43188" b="17370"/>
          <a:stretch/>
        </p:blipFill>
        <p:spPr bwMode="auto">
          <a:xfrm>
            <a:off x="720436" y="3290262"/>
            <a:ext cx="1427605" cy="2037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6" name="Picture 3" descr="C:\Users\МБДОУ ДС 28\Desktop\флэшеа АВ\фото сотрудников\DSCN123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1" b="24314"/>
          <a:stretch/>
        </p:blipFill>
        <p:spPr bwMode="auto">
          <a:xfrm>
            <a:off x="7271156" y="1740010"/>
            <a:ext cx="1496188" cy="2099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7" name="Picture 2" descr="C:\Users\МБДОУ ДС 28\Desktop\Новая папка (4)\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1" t="27712" r="46273" b="6666"/>
          <a:stretch/>
        </p:blipFill>
        <p:spPr bwMode="auto">
          <a:xfrm>
            <a:off x="6929595" y="3290262"/>
            <a:ext cx="1492502" cy="2217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8" name="Picture 2" descr="C:\Users\МБДОУ ДС 28\Desktop\флэшеа АВ\для Интернета\На сайт\IMG_503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1"/>
          <a:stretch/>
        </p:blipFill>
        <p:spPr bwMode="auto">
          <a:xfrm>
            <a:off x="4686300" y="730868"/>
            <a:ext cx="1345065" cy="18306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0" name="Picture 2" descr="C:\Documents and Settings\Евгений\Рабочий стол\к семинару\PC06004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5" t="6675" r="5310" b="6115"/>
          <a:stretch/>
        </p:blipFill>
        <p:spPr bwMode="auto">
          <a:xfrm rot="5400000">
            <a:off x="5655485" y="4311274"/>
            <a:ext cx="1896338" cy="14349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9" name="Picture 3" descr="C:\Users\МБДОУ ДС 28\Desktop\Новая папка (4)\DSC_0916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19571" r="27698" b="39045"/>
          <a:stretch/>
        </p:blipFill>
        <p:spPr bwMode="auto">
          <a:xfrm rot="16200000">
            <a:off x="5805557" y="1367925"/>
            <a:ext cx="2019559" cy="14173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0" name="Picture 3" descr="C:\Users\МБДОУ ДС 28\Desktop\флэшеа АВ\для Интернета\На сайт\IMG_502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78" y="4309083"/>
            <a:ext cx="1265660" cy="1828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2" name="Picture 2" descr="C:\Users\МБДОУ ДС 28\Desktop\Новая папка (4)\DSC_0899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5" t="30687" r="46840" b="18081"/>
          <a:stretch/>
        </p:blipFill>
        <p:spPr bwMode="auto">
          <a:xfrm>
            <a:off x="3101020" y="4648200"/>
            <a:ext cx="1283364" cy="1989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36406" y="225623"/>
            <a:ext cx="57256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Персонажи представленные педагогами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  <p:pic>
        <p:nvPicPr>
          <p:cNvPr id="24" name="Picture 2" descr="C:\Users\МБДОУ ДС 28\Desktop\Новая папка (4)\DSC_0901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7" t="24314" r="42881"/>
          <a:stretch/>
        </p:blipFill>
        <p:spPr bwMode="auto">
          <a:xfrm>
            <a:off x="4529842" y="4670875"/>
            <a:ext cx="1434915" cy="1947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1" name="Picture 3" descr="C:\Users\МБДОУ ДС 28\Desktop\Новая папка (4)\DSC_0993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7" t="22040" r="31588" b="19541"/>
          <a:stretch/>
        </p:blipFill>
        <p:spPr bwMode="auto">
          <a:xfrm rot="5400000">
            <a:off x="3250754" y="2404254"/>
            <a:ext cx="2465678" cy="2383024"/>
          </a:xfrm>
          <a:prstGeom prst="ellipse">
            <a:avLst/>
          </a:prstGeom>
          <a:ln w="127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76500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pic>
        <p:nvPicPr>
          <p:cNvPr id="10" name="Picture 2" descr="C:\Users\МБДОУ ДС 28\Desktop\Новая папка (4)\DSC_089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9" t="16936" r="12600"/>
          <a:stretch/>
        </p:blipFill>
        <p:spPr bwMode="auto">
          <a:xfrm>
            <a:off x="393421" y="1331182"/>
            <a:ext cx="3361126" cy="2431723"/>
          </a:xfrm>
          <a:prstGeom prst="rect">
            <a:avLst/>
          </a:prstGeom>
          <a:noFill/>
          <a:ln w="381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 bwMode="auto">
          <a:xfrm>
            <a:off x="393421" y="3429000"/>
            <a:ext cx="4049486" cy="488695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 конкурса и ведущая появились перед жюри исполнив танец под  песню «Маленькая страна»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МБДОУ ДС 28\Desktop\Новая папка (4)\DSC_08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075" y="1331182"/>
            <a:ext cx="3452324" cy="2301549"/>
          </a:xfrm>
          <a:prstGeom prst="rect">
            <a:avLst/>
          </a:prstGeom>
          <a:noFill/>
          <a:ln w="28575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 bwMode="auto">
          <a:xfrm>
            <a:off x="5255749" y="3388386"/>
            <a:ext cx="3176650" cy="309433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Знакомство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 теоретическим  материалом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1743" y="687288"/>
            <a:ext cx="84405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форме семинара-практикума  посвящённого чтению художественной литературы дошкольникам «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Здравствуй, сказка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b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D:\Анна\Аня\фото\Семинар Мальвина\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2" t="35503" r="27057" b="2017"/>
          <a:stretch/>
        </p:blipFill>
        <p:spPr bwMode="auto">
          <a:xfrm>
            <a:off x="4980075" y="3944594"/>
            <a:ext cx="3452324" cy="2562331"/>
          </a:xfrm>
          <a:prstGeom prst="rect">
            <a:avLst/>
          </a:prstGeom>
          <a:noFill/>
          <a:ln w="28575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 bwMode="auto">
          <a:xfrm>
            <a:off x="5943600" y="6220599"/>
            <a:ext cx="2645580" cy="286326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Подготовка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 сказке- </a:t>
            </a:r>
            <a:r>
              <a:rPr kumimoji="0" lang="ru-RU" sz="14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шумелке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Анна\Аня\фото\Семинар Мальвина\у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3" t="16666"/>
          <a:stretch/>
        </p:blipFill>
        <p:spPr bwMode="auto">
          <a:xfrm>
            <a:off x="351743" y="4055995"/>
            <a:ext cx="3534457" cy="2450930"/>
          </a:xfrm>
          <a:prstGeom prst="rect">
            <a:avLst/>
          </a:prstGeom>
          <a:noFill/>
          <a:ln w="28575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/>
          <p:cNvSpPr/>
          <p:nvPr/>
        </p:nvSpPr>
        <p:spPr bwMode="auto">
          <a:xfrm>
            <a:off x="914400" y="6151349"/>
            <a:ext cx="3626044" cy="424826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Стажисты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отвечают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на вопросы начинающих педагогов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8455" y="212441"/>
            <a:ext cx="81070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Конкурс «Лучший  молодой  воспитатель ДОУ», 2013 год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098927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K:\Новая папка\DSC_0960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716573" y="2412769"/>
            <a:ext cx="3050771" cy="2032462"/>
          </a:xfrm>
          <a:prstGeom prst="rect">
            <a:avLst/>
          </a:prstGeom>
          <a:noFill/>
          <a:ln w="1905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288474" y="914273"/>
            <a:ext cx="3124198" cy="620486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Подготовка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 драматизации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Задача- подготовить костюм из подручных материалов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МБДОУ ДС 28\Desktop\Новая папка (4)\DSC_09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22" y="1718329"/>
            <a:ext cx="2566007" cy="1710671"/>
          </a:xfrm>
          <a:prstGeom prst="rect">
            <a:avLst/>
          </a:prstGeom>
          <a:noFill/>
          <a:ln w="127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МБДОУ ДС 28\Desktop\Новая папка (4)\DSC_09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027" y="4612022"/>
            <a:ext cx="2318119" cy="1545412"/>
          </a:xfrm>
          <a:prstGeom prst="rect">
            <a:avLst/>
          </a:prstGeom>
          <a:noFill/>
          <a:ln w="127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БДОУ ДС 28\Desktop\Новая папка (4)\DSC_09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80741" y="3501426"/>
            <a:ext cx="2259963" cy="1506642"/>
          </a:xfrm>
          <a:prstGeom prst="rect">
            <a:avLst/>
          </a:prstGeom>
          <a:noFill/>
          <a:ln w="127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K:\Новая папка\DSC_09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7" r="20634"/>
          <a:stretch/>
        </p:blipFill>
        <p:spPr bwMode="auto">
          <a:xfrm>
            <a:off x="3948191" y="949848"/>
            <a:ext cx="2702301" cy="1983289"/>
          </a:xfrm>
          <a:prstGeom prst="rect">
            <a:avLst/>
          </a:prstGeom>
          <a:noFill/>
          <a:ln w="1905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K:\Новая папка\DSC_097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320" y="4348709"/>
            <a:ext cx="3030253" cy="2020169"/>
          </a:xfrm>
          <a:prstGeom prst="rect">
            <a:avLst/>
          </a:prstGeom>
          <a:noFill/>
          <a:ln w="19050">
            <a:solidFill>
              <a:srgbClr val="69E1C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кругленный прямоугольник 22"/>
          <p:cNvSpPr/>
          <p:nvPr/>
        </p:nvSpPr>
        <p:spPr bwMode="auto">
          <a:xfrm>
            <a:off x="5360424" y="6108896"/>
            <a:ext cx="3250175" cy="476423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Мастер-класс по драматизации сказки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Заюшкина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избушка»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8698" y="304800"/>
            <a:ext cx="78819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Конкурс «Лучший молодой воспитатель ДОУ», 2013 год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259045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Documents and Settings\Евгений\Рабочий стол\Новая папка (5)\DSC_0324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3" r="26371"/>
          <a:stretch/>
        </p:blipFill>
        <p:spPr bwMode="auto">
          <a:xfrm>
            <a:off x="5813931" y="4343400"/>
            <a:ext cx="2839949" cy="2080026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3421" y="5910942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pic>
        <p:nvPicPr>
          <p:cNvPr id="5122" name="Picture 2" descr="C:\Documents and Settings\Евгений\Рабочий стол\фото физо\DSC_0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47" y="1374301"/>
            <a:ext cx="2784021" cy="1856014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6200" y="545384"/>
            <a:ext cx="8915400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Игра- соревнование  «К вершинам Олимпа» 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223784" y="3291560"/>
            <a:ext cx="2519416" cy="274879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Команда «Спелый помидорчик»</a:t>
            </a:r>
          </a:p>
        </p:txBody>
      </p:sp>
      <p:pic>
        <p:nvPicPr>
          <p:cNvPr id="12" name="Picture 4" descr="C:\Documents and Settings\Евгений\Рабочий стол\Новая папка (5)\DSC_02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3" r="42352" b="6001"/>
          <a:stretch/>
        </p:blipFill>
        <p:spPr bwMode="auto">
          <a:xfrm>
            <a:off x="6127297" y="1388518"/>
            <a:ext cx="2755446" cy="1975473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 bwMode="auto">
          <a:xfrm>
            <a:off x="6520542" y="3429000"/>
            <a:ext cx="2422072" cy="256734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Команда «Апельсин»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3391859" y="1600201"/>
            <a:ext cx="2422072" cy="270328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Приветствие команд</a:t>
            </a:r>
          </a:p>
        </p:txBody>
      </p:sp>
      <p:pic>
        <p:nvPicPr>
          <p:cNvPr id="17" name="Picture 2" descr="C:\Documents and Settings\Евгений\Рабочий стол\Новая папка (5)\DSC_030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6" r="32251"/>
          <a:stretch/>
        </p:blipFill>
        <p:spPr bwMode="auto">
          <a:xfrm>
            <a:off x="357571" y="4343400"/>
            <a:ext cx="2818026" cy="2023884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 bwMode="auto">
          <a:xfrm>
            <a:off x="282937" y="5943600"/>
            <a:ext cx="3283093" cy="638322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Презентация наглядного материала «Организация двигательной активности ребёнка дошкольника»</a:t>
            </a:r>
          </a:p>
        </p:txBody>
      </p:sp>
      <p:pic>
        <p:nvPicPr>
          <p:cNvPr id="13" name="Picture 5" descr="C:\Documents and Settings\Евгений\Рабочий стол\Новая папка (5)\DSC_029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3" r="40880" b="12346"/>
          <a:stretch/>
        </p:blipFill>
        <p:spPr bwMode="auto">
          <a:xfrm>
            <a:off x="2920912" y="2223910"/>
            <a:ext cx="3206385" cy="2043290"/>
          </a:xfrm>
          <a:prstGeom prst="rect">
            <a:avLst/>
          </a:prstGeom>
          <a:noFill/>
          <a:ln w="381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кругленный прямоугольник 19"/>
          <p:cNvSpPr/>
          <p:nvPr/>
        </p:nvSpPr>
        <p:spPr bwMode="auto">
          <a:xfrm>
            <a:off x="5140253" y="5983207"/>
            <a:ext cx="3283093" cy="656159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Презентация наглядного материала «Использование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0" hangingPunct="0"/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технологий в ДОУ»</a:t>
            </a: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276600" y="4717882"/>
            <a:ext cx="2209800" cy="463717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«Наглядная информация»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66469" y="178653"/>
            <a:ext cx="66728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Семинар-практикум посвящённый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физкультурно-оздоровительной работе в ДОУ</a:t>
            </a:r>
            <a:r>
              <a:rPr lang="ru-RU" sz="2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4965891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Евгений\Рабочий стол\фото физо\DSC_006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0210">
            <a:off x="697011" y="3181167"/>
            <a:ext cx="2239443" cy="1492963"/>
          </a:xfrm>
          <a:prstGeom prst="rect">
            <a:avLst/>
          </a:prstGeom>
          <a:noFill/>
          <a:ln w="127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pic>
        <p:nvPicPr>
          <p:cNvPr id="1027" name="Picture 3" descr="C:\Documents and Settings\Евгений\Рабочий стол\фото физо\DSC_0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505">
            <a:off x="725929" y="1278721"/>
            <a:ext cx="2232734" cy="1488490"/>
          </a:xfrm>
          <a:prstGeom prst="rect">
            <a:avLst/>
          </a:prstGeom>
          <a:noFill/>
          <a:ln w="127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Евгений\Рабочий стол\фото физо\DSC_0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7032">
            <a:off x="6268848" y="1253575"/>
            <a:ext cx="2191679" cy="1461119"/>
          </a:xfrm>
          <a:prstGeom prst="rect">
            <a:avLst/>
          </a:prstGeom>
          <a:noFill/>
          <a:ln w="127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Евгений\Рабочий стол\фото физо\DSC_00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4072">
            <a:off x="6386697" y="3128512"/>
            <a:ext cx="2241191" cy="1494127"/>
          </a:xfrm>
          <a:prstGeom prst="rect">
            <a:avLst/>
          </a:prstGeom>
          <a:noFill/>
          <a:ln w="127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Евгений\Рабочий стол\фото физо\DSC_01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7446">
            <a:off x="5076803" y="4746196"/>
            <a:ext cx="2357240" cy="1571493"/>
          </a:xfrm>
          <a:prstGeom prst="rect">
            <a:avLst/>
          </a:prstGeom>
          <a:noFill/>
          <a:ln w="127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Евгений\Рабочий стол\фото физо\DSC_015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0" t="23585" r="28056" b="10672"/>
          <a:stretch/>
        </p:blipFill>
        <p:spPr bwMode="auto">
          <a:xfrm rot="20557289">
            <a:off x="2024359" y="4765044"/>
            <a:ext cx="2241776" cy="1561711"/>
          </a:xfrm>
          <a:prstGeom prst="rect">
            <a:avLst/>
          </a:prstGeom>
          <a:noFill/>
          <a:ln w="127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685800" y="533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Documents and Settings\Евгений\Рабочий стол\фото физо\DSC_059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3" t="8058" r="30145" b="107"/>
          <a:stretch/>
        </p:blipFill>
        <p:spPr bwMode="auto">
          <a:xfrm>
            <a:off x="3199578" y="1693451"/>
            <a:ext cx="2654082" cy="26515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5454" y="237922"/>
            <a:ext cx="47623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Материал конкурсного задания 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«Наглядная информация»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505700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Documents and Settings\Евгений\Рабочий стол\Копия фото садик\фото физо\DSC_039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519" y="162432"/>
            <a:ext cx="2589831" cy="1726555"/>
          </a:xfrm>
          <a:prstGeom prst="rect">
            <a:avLst/>
          </a:prstGeom>
          <a:noFill/>
          <a:ln w="28575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pic>
        <p:nvPicPr>
          <p:cNvPr id="4099" name="Picture 3" descr="C:\Documents and Settings\Евгений\Рабочий стол\Новая папка (5)\DSC_03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2" y="152400"/>
            <a:ext cx="2523169" cy="1682112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Евгений\Рабочий стол\фото физо\DSC_05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3" t="15197" r="11488"/>
          <a:stretch/>
        </p:blipFill>
        <p:spPr bwMode="auto">
          <a:xfrm rot="20961172">
            <a:off x="3724037" y="4396131"/>
            <a:ext cx="2911822" cy="2119778"/>
          </a:xfrm>
          <a:prstGeom prst="rect">
            <a:avLst/>
          </a:prstGeom>
          <a:noFill/>
          <a:ln w="381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Евгений\Рабочий стол\фото физо\DSC_04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1572">
            <a:off x="348645" y="4860956"/>
            <a:ext cx="2428424" cy="1618949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Евгений\Рабочий стол\фото физо\DSC_046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r="16374" b="26912"/>
          <a:stretch/>
        </p:blipFill>
        <p:spPr bwMode="auto">
          <a:xfrm>
            <a:off x="2724047" y="2626307"/>
            <a:ext cx="2667000" cy="1831344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Евгений\Рабочий стол\фото физо\DSC_055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t="30343" r="33093" b="7515"/>
          <a:stretch/>
        </p:blipFill>
        <p:spPr bwMode="auto">
          <a:xfrm rot="608094">
            <a:off x="6442103" y="3632485"/>
            <a:ext cx="2467393" cy="1743722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Documents and Settings\Евгений\Рабочий стол\Копия фото садик\фото физо\DSC_044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02" y="2408676"/>
            <a:ext cx="2523169" cy="1682113"/>
          </a:xfrm>
          <a:prstGeom prst="rect">
            <a:avLst/>
          </a:prstGeom>
          <a:noFill/>
          <a:ln w="38100">
            <a:solidFill>
              <a:srgbClr val="69E1C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27502" y="1888987"/>
            <a:ext cx="2819400" cy="27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Имитационная игра «Зарядка»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3117195" y="1970361"/>
            <a:ext cx="2819400" cy="27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Имитационная игра «Эстафета передача Олимпийского огня»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-152400" y="4373158"/>
            <a:ext cx="3608236" cy="27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Инсценированные педагогических ошибок при организации подвижной игры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802421" y="6489070"/>
            <a:ext cx="3034793" cy="27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Решение педагогических ситуаций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27371" y="5953140"/>
            <a:ext cx="2057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Победила дружба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!</a:t>
            </a: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21" name="Picture 2" descr="C:\Documents and Settings\Евгений\Рабочий стол\Копия фото садик\Физо Ирина\P403003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507" y="533400"/>
            <a:ext cx="2842985" cy="2132112"/>
          </a:xfrm>
          <a:prstGeom prst="rect">
            <a:avLst/>
          </a:prstGeom>
          <a:noFill/>
          <a:ln w="38100">
            <a:solidFill>
              <a:srgbClr val="CF797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10200" y="2665512"/>
            <a:ext cx="36886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Теоретическая часть -экскурс в историю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Олимпийских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 </a:t>
            </a:r>
          </a:p>
          <a:p>
            <a:pPr algn="ctr" eaLnBrk="0" hangingPunct="0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«Движение-это жизнь»</a:t>
            </a:r>
          </a:p>
        </p:txBody>
      </p:sp>
    </p:spTree>
    <p:extLst>
      <p:ext uri="{BB962C8B-B14F-4D97-AF65-F5344CB8AC3E}">
        <p14:creationId xmlns:p14="http://schemas.microsoft.com/office/powerpoint/2010/main" val="289140899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105" name="Picture 1" descr="F:\квест с педагогами\лепбук\DSC02353.JPG"/>
          <p:cNvPicPr>
            <a:picLocks noChangeAspect="1" noChangeArrowheads="1"/>
          </p:cNvPicPr>
          <p:nvPr/>
        </p:nvPicPr>
        <p:blipFill>
          <a:blip r:embed="rId2" cstate="print"/>
          <a:srcRect l="3513" r="15677"/>
          <a:stretch>
            <a:fillRect/>
          </a:stretch>
        </p:blipFill>
        <p:spPr bwMode="auto">
          <a:xfrm>
            <a:off x="714348" y="714356"/>
            <a:ext cx="3491534" cy="2428868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500166" y="214290"/>
            <a:ext cx="55467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Аукцион методический идей «</a:t>
            </a:r>
            <a:r>
              <a:rPr lang="ru-RU" sz="24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Лепбук</a:t>
            </a:r>
            <a:r>
              <a:rPr lang="ru-RU" sz="2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  <p:pic>
        <p:nvPicPr>
          <p:cNvPr id="47108" name="Picture 4" descr="F:\квест с педагогами\лепбук\DSC02368.JPG"/>
          <p:cNvPicPr>
            <a:picLocks noChangeAspect="1" noChangeArrowheads="1"/>
          </p:cNvPicPr>
          <p:nvPr/>
        </p:nvPicPr>
        <p:blipFill>
          <a:blip r:embed="rId3" cstate="print"/>
          <a:srcRect l="21399" t="15017" r="26544" b="17408"/>
          <a:stretch>
            <a:fillRect/>
          </a:stretch>
        </p:blipFill>
        <p:spPr bwMode="auto">
          <a:xfrm>
            <a:off x="5214942" y="714356"/>
            <a:ext cx="3357585" cy="2450130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pic>
        <p:nvPicPr>
          <p:cNvPr id="47109" name="Picture 5" descr="F:\квест с педагогами\лепбук\DSC02398.JPG"/>
          <p:cNvPicPr>
            <a:picLocks noChangeAspect="1" noChangeArrowheads="1"/>
          </p:cNvPicPr>
          <p:nvPr/>
        </p:nvPicPr>
        <p:blipFill>
          <a:blip r:embed="rId4" cstate="print"/>
          <a:srcRect r="28824"/>
          <a:stretch>
            <a:fillRect/>
          </a:stretch>
        </p:blipFill>
        <p:spPr bwMode="auto">
          <a:xfrm>
            <a:off x="785786" y="3571876"/>
            <a:ext cx="3462437" cy="2734643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pic>
        <p:nvPicPr>
          <p:cNvPr id="47110" name="Picture 6" descr="F:\квест с педагогами\лепбук\DSC02418.JPG"/>
          <p:cNvPicPr>
            <a:picLocks noChangeAspect="1" noChangeArrowheads="1"/>
          </p:cNvPicPr>
          <p:nvPr/>
        </p:nvPicPr>
        <p:blipFill>
          <a:blip r:embed="rId5" cstate="print"/>
          <a:srcRect r="22323"/>
          <a:stretch>
            <a:fillRect/>
          </a:stretch>
        </p:blipFill>
        <p:spPr bwMode="auto">
          <a:xfrm>
            <a:off x="4897300" y="3643314"/>
            <a:ext cx="3746667" cy="2711449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 descr="F:\квест с педагогами\DSC02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3566465" cy="2675201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00034" y="214290"/>
            <a:ext cx="81782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F7977"/>
                </a:solidFill>
                <a:effectLst/>
                <a:latin typeface="Times New Roman" pitchFamily="18" charset="0"/>
                <a:cs typeface="Times New Roman" pitchFamily="18" charset="0"/>
              </a:rPr>
              <a:t> «Путешествие по волнам педагогической науки»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F7977"/>
              </a:solidFill>
              <a:effectLst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928662" y="3357562"/>
            <a:ext cx="3357586" cy="428627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Заведующий вручает карту путешествия  начинающим педагогам</a:t>
            </a:r>
          </a:p>
        </p:txBody>
      </p:sp>
      <p:pic>
        <p:nvPicPr>
          <p:cNvPr id="44035" name="Picture 3" descr="F:\квест с педагогами\DSC02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785794"/>
            <a:ext cx="3590908" cy="2693536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sp>
        <p:nvSpPr>
          <p:cNvPr id="10" name="Скругленный прямоугольник 9"/>
          <p:cNvSpPr/>
          <p:nvPr/>
        </p:nvSpPr>
        <p:spPr bwMode="auto">
          <a:xfrm>
            <a:off x="5572132" y="3357562"/>
            <a:ext cx="3357586" cy="428627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Начинающие педагоги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 помощью загадки  отгадывают маршрут путешествия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Picture 4" descr="F:\квест с педагогами\DSC02052.JPG"/>
          <p:cNvPicPr>
            <a:picLocks noChangeAspect="1" noChangeArrowheads="1"/>
          </p:cNvPicPr>
          <p:nvPr/>
        </p:nvPicPr>
        <p:blipFill>
          <a:blip r:embed="rId4" cstate="print"/>
          <a:srcRect l="14861" r="31898"/>
          <a:stretch>
            <a:fillRect/>
          </a:stretch>
        </p:blipFill>
        <p:spPr bwMode="auto">
          <a:xfrm rot="5400000">
            <a:off x="3212891" y="3287911"/>
            <a:ext cx="2786802" cy="3926237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8" name="Picture 2" descr="F:\квест с педагогами\DSC02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28"/>
            <a:ext cx="3571900" cy="2679278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pic>
        <p:nvPicPr>
          <p:cNvPr id="45059" name="Picture 3" descr="F:\квест с педагогами\DSC020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728"/>
            <a:ext cx="3566616" cy="2675314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sp>
        <p:nvSpPr>
          <p:cNvPr id="8" name="Скругленный прямоугольник 7"/>
          <p:cNvSpPr/>
          <p:nvPr/>
        </p:nvSpPr>
        <p:spPr bwMode="auto">
          <a:xfrm>
            <a:off x="1214414" y="2857496"/>
            <a:ext cx="6500858" cy="428627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ru-RU" sz="1200" dirty="0" smtClean="0"/>
              <a:t>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Первый пункт. Участников игры встречает Фрекен Бок. Она предложила путешественникам разгадать кроссворд по классификации игровой деятельности.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60" name="Picture 4" descr="F:\квест с педагогами\DSC02073.JPG"/>
          <p:cNvPicPr>
            <a:picLocks noChangeAspect="1" noChangeArrowheads="1"/>
          </p:cNvPicPr>
          <p:nvPr/>
        </p:nvPicPr>
        <p:blipFill>
          <a:blip r:embed="rId4" cstate="print"/>
          <a:srcRect l="32886" r="12495"/>
          <a:stretch>
            <a:fillRect/>
          </a:stretch>
        </p:blipFill>
        <p:spPr bwMode="auto">
          <a:xfrm rot="5400000">
            <a:off x="1138120" y="3066933"/>
            <a:ext cx="2652917" cy="3643338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pic>
        <p:nvPicPr>
          <p:cNvPr id="45061" name="Picture 5" descr="F:\квест с педагогами\DSC020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464705"/>
            <a:ext cx="3571900" cy="2679279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sp>
        <p:nvSpPr>
          <p:cNvPr id="11" name="Скругленный прямоугольник 10"/>
          <p:cNvSpPr/>
          <p:nvPr/>
        </p:nvSpPr>
        <p:spPr bwMode="auto">
          <a:xfrm>
            <a:off x="857224" y="6143644"/>
            <a:ext cx="7643866" cy="428628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Второй пункт.  Педагогов приветствует Василиса Премудрая.  Василиса предлагает педагогам задания, на знание особенностей  РППС,  необходимой для развития игровой деятельности дошкольников.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14808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7764" y="2148161"/>
            <a:ext cx="865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893D8B"/>
                </a:solidFill>
                <a:latin typeface="Monotype Corsiva" pitchFamily="66" charset="0"/>
              </a:rPr>
              <a:t> </a:t>
            </a:r>
            <a:endParaRPr lang="ru-RU" sz="1600" b="1" dirty="0">
              <a:solidFill>
                <a:srgbClr val="00518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7200" y="56346"/>
            <a:ext cx="81533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082" name="Picture 2" descr="F:\квест с педагогами\DSC021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3733066" cy="2800169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pic>
        <p:nvPicPr>
          <p:cNvPr id="46083" name="Picture 3" descr="F:\квест с педагогами\DSC02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57166"/>
            <a:ext cx="3822643" cy="2867360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  <p:sp>
        <p:nvSpPr>
          <p:cNvPr id="8" name="Скругленный прямоугольник 7"/>
          <p:cNvSpPr/>
          <p:nvPr/>
        </p:nvSpPr>
        <p:spPr bwMode="auto">
          <a:xfrm>
            <a:off x="142844" y="3000372"/>
            <a:ext cx="4286280" cy="642942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214282" y="3000372"/>
            <a:ext cx="42148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Третий пункт.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Какая же игра без проказницы Бабы-Яги. Хитрая бабуля испытывала знания педагогов в области планирования игровой деятельности.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4857720" y="3000372"/>
            <a:ext cx="4286280" cy="642942"/>
          </a:xfrm>
          <a:prstGeom prst="roundRect">
            <a:avLst/>
          </a:prstGeom>
          <a:solidFill>
            <a:srgbClr val="CBF5EA"/>
          </a:solidFill>
          <a:ln w="12700" cap="flat" cmpd="sng" algn="ctr">
            <a:solidFill>
              <a:srgbClr val="CF797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Четвёртый пункт. Встреча с  </a:t>
            </a:r>
            <a:r>
              <a:rPr lang="ru-RU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бабушкой-загадушкой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которая приготовила очень сложные загадки, на знание особенностей развития игровой деятельности дошкольников.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5" name="Picture 5" descr="F:\квест с педагогами\DSC02141.JPG"/>
          <p:cNvPicPr>
            <a:picLocks noChangeAspect="1" noChangeArrowheads="1"/>
          </p:cNvPicPr>
          <p:nvPr/>
        </p:nvPicPr>
        <p:blipFill>
          <a:blip r:embed="rId4" cstate="print"/>
          <a:srcRect t="12037" r="14919" b="13888"/>
          <a:stretch>
            <a:fillRect/>
          </a:stretch>
        </p:blipFill>
        <p:spPr bwMode="auto">
          <a:xfrm>
            <a:off x="2571736" y="3786190"/>
            <a:ext cx="4047409" cy="2643206"/>
          </a:xfrm>
          <a:prstGeom prst="rect">
            <a:avLst/>
          </a:prstGeom>
          <a:noFill/>
          <a:ln>
            <a:solidFill>
              <a:srgbClr val="8E0000"/>
            </a:solidFill>
          </a:ln>
        </p:spPr>
      </p:pic>
    </p:spTree>
    <p:extLst>
      <p:ext uri="{BB962C8B-B14F-4D97-AF65-F5344CB8AC3E}">
        <p14:creationId xmlns:p14="http://schemas.microsoft.com/office/powerpoint/2010/main" val="682819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152400" y="897944"/>
            <a:ext cx="8839199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Аттестация педагогов </a:t>
            </a:r>
            <a:endParaRPr lang="ru-RU" b="1" dirty="0">
              <a:solidFill>
                <a:srgbClr val="0070C0"/>
              </a:solidFill>
              <a:latin typeface="Monotype Corsiva" pitchFamily="66" charset="0"/>
            </a:endParaRPr>
          </a:p>
          <a:p>
            <a:pPr eaLnBrk="0" hangingPunct="0"/>
            <a:endParaRPr lang="ru-RU" b="1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pPr eaLnBrk="0" hangingPunct="0"/>
            <a:endParaRPr lang="ru-RU" b="1" dirty="0">
              <a:solidFill>
                <a:srgbClr val="0070C0"/>
              </a:solidFill>
              <a:latin typeface="Monotype Corsiva" pitchFamily="66" charset="0"/>
            </a:endParaRPr>
          </a:p>
          <a:p>
            <a:pPr eaLnBrk="0" hangingPunct="0"/>
            <a:endParaRPr lang="ru-RU" b="1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pPr eaLnBrk="0" hangingPunct="0"/>
            <a:endParaRPr lang="ru-RU" b="1" dirty="0">
              <a:solidFill>
                <a:srgbClr val="0070C0"/>
              </a:solidFill>
              <a:latin typeface="Monotype Corsiva" pitchFamily="66" charset="0"/>
            </a:endParaRPr>
          </a:p>
          <a:p>
            <a:pPr eaLnBrk="0" hangingPunct="0"/>
            <a:endParaRPr lang="ru-RU" b="1" dirty="0">
              <a:solidFill>
                <a:srgbClr val="0070C0"/>
              </a:solidFill>
              <a:latin typeface="Monotype Corsiva" pitchFamily="66" charset="0"/>
            </a:endParaRPr>
          </a:p>
          <a:p>
            <a:pPr eaLnBrk="0" hangingPunct="0"/>
            <a:r>
              <a:rPr lang="ru-RU" sz="1600" b="1" dirty="0" smtClean="0">
                <a:solidFill>
                  <a:srgbClr val="00518E"/>
                </a:solidFill>
                <a:latin typeface="Times New Roman" pitchFamily="18" charset="0"/>
                <a:cs typeface="Times New Roman" pitchFamily="18" charset="0"/>
              </a:rPr>
              <a:t>Курсовая подготовка -100%</a:t>
            </a:r>
          </a:p>
          <a:p>
            <a:pPr eaLnBrk="0" hangingPunct="0"/>
            <a:r>
              <a:rPr lang="ru-RU" sz="1600" b="1" dirty="0" smtClean="0">
                <a:solidFill>
                  <a:srgbClr val="893D8B"/>
                </a:solidFill>
                <a:latin typeface="Times New Roman" pitchFamily="18" charset="0"/>
                <a:cs typeface="Times New Roman" pitchFamily="18" charset="0"/>
              </a:rPr>
              <a:t>Педагоги  лично  и совместно с воспитанниками являются  участниками и призёрами  конкурсов  всех  уровней.</a:t>
            </a:r>
          </a:p>
          <a:p>
            <a:pPr eaLnBrk="0" hangingPunct="0"/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Педагоги   демонстрируют педагогический опыт и являются участниками методических объединений, конференций, имеют публикации в сетевом  профессиональном сообществе и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специализированных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изданиях</a:t>
            </a:r>
            <a:endParaRPr lang="ru-RU" sz="1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1600" b="1" dirty="0" smtClean="0">
                <a:solidFill>
                  <a:srgbClr val="CF7977"/>
                </a:solidFill>
                <a:latin typeface="Times New Roman" pitchFamily="18" charset="0"/>
                <a:cs typeface="Times New Roman" pitchFamily="18" charset="0"/>
              </a:rPr>
              <a:t>Оценка уровня профессиональной компетентности педагогов</a:t>
            </a:r>
            <a:endParaRPr lang="ru-RU" sz="1600" b="1" dirty="0">
              <a:solidFill>
                <a:srgbClr val="CF797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99537225"/>
              </p:ext>
            </p:extLst>
          </p:nvPr>
        </p:nvGraphicFramePr>
        <p:xfrm>
          <a:off x="2143108" y="1000108"/>
          <a:ext cx="6429420" cy="1433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593950" y="87123"/>
            <a:ext cx="1847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000" b="1" cap="none" spc="50" dirty="0">
              <a:ln w="11430"/>
              <a:solidFill>
                <a:srgbClr val="CF797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4089259"/>
              </p:ext>
            </p:extLst>
          </p:nvPr>
        </p:nvGraphicFramePr>
        <p:xfrm>
          <a:off x="2410170" y="4267200"/>
          <a:ext cx="6519084" cy="223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92869" y="4648200"/>
            <a:ext cx="20485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893D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1-недопустимый</a:t>
            </a:r>
            <a:endParaRPr lang="ru-RU" sz="1600" dirty="0">
              <a:solidFill>
                <a:srgbClr val="893D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893D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2-критичный</a:t>
            </a:r>
            <a:endParaRPr lang="ru-RU" sz="1600" dirty="0">
              <a:solidFill>
                <a:srgbClr val="893D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893D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3-достаточный</a:t>
            </a:r>
            <a:endParaRPr lang="ru-RU" sz="1600" dirty="0">
              <a:solidFill>
                <a:srgbClr val="893D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893D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4-оптимальный</a:t>
            </a:r>
            <a:endParaRPr lang="ru-RU" sz="1600" dirty="0">
              <a:solidFill>
                <a:srgbClr val="893D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893D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5884" y="87123"/>
            <a:ext cx="77208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solidFill>
                  <a:srgbClr val="CF797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Результативность профессиональной педагогической </a:t>
            </a:r>
          </a:p>
          <a:p>
            <a:pPr algn="ctr"/>
            <a:r>
              <a:rPr lang="ru-RU" sz="2400" b="1" cap="none" spc="0" dirty="0" smtClean="0">
                <a:ln w="1905"/>
                <a:solidFill>
                  <a:srgbClr val="CF797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деятельности и достигнутые эффекты</a:t>
            </a:r>
            <a:endParaRPr lang="ru-RU" sz="2400" b="1" cap="none" spc="0" dirty="0">
              <a:ln w="1905"/>
              <a:solidFill>
                <a:srgbClr val="CF797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75351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8610600" cy="63246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4000" b="1" dirty="0" smtClean="0">
                <a:solidFill>
                  <a:srgbClr val="CF7977"/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Белая К.Ю. Инновационная деятельность в ДОУ: Методическое пособие. – М.: ТЦ Сфера, 2004;</a:t>
            </a: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Белая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К.Ю. Организация работы по самообразованию педагогов ДОУ// Справочник старшего воспитателя дошкольного учреждения,2007, №2.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Виноградова Н.А.,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Микляева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Н.В., Родионова Ю.Н. Методическая работа в ДОУ. Эффективные формы и методы: методическое пособие. –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М.:Айрис-пресс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2009;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Волобуева Л.М. Работа старшего воспитателя ДОУ с педагогами. – М.: ТЦ Сфера, 2004;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Голицына Н.С. Организация и содержание работы старшего воспитателя ДОУ. – М.: «Издательство Скрипторий 2003», 2008;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Давыдова О.И., Майер А.А.,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Богославец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Л.Г. Интерактивные методы в организации педагогических советов в ДОУ (методика организации, сценарии, притчи,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аффирмации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– С-П.,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Детство-пресс,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2009;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Лукина Л.И. Организационные аспекты работы с педагогическими кадрами ДОУ// Приложение к журналу «Управление ДОУ» – М.: ТЦ Сфера, 2010;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Нечаева М.П.,  Методическая деятельность дошкольной образовательной организации в реализации ФГОС ДО. -  М. Перспектива, 2016;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Савченко В.И. Организация системы методической работы в ДОО по сопровождению ФГОС ДО. – С-П, Детство-Пресс, 2016;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Сальникова Т.Г.  Активные методы обучения в повышении профессиональной компетентности педагогов ДОУ. 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С-П, Детство-Пресс, 2016;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Тимофеева Л.Л., Майер А.А. Повышение профессиональной компетентности педагога дошкольного образования. Учебно-методическое пособие. – М.: Педагогическое общество России, 2013.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Фалюшина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Л.И. Технологии менеджмента и маркетинга в системе дошкольного образования: учебное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пособие.- М.: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Аркти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2005;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Яковлева  Г.  Как оценить профессиональную компетентность педагога. //Дошкольное воспитание. 2009, №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об образовании в Российской Федерации №273-Ф3 от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21.12.2012г. – 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.: ТЦ Сфера,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2013;</a:t>
            </a:r>
          </a:p>
          <a:p>
            <a:pPr marL="457200" indent="-457200">
              <a:buFont typeface="Georgia" pitchFamily="18" charset="0"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государственные образовательный стандарт  дошкольного образования.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М.: ТЦ Сфера,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3746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81800" y="533400"/>
            <a:ext cx="1985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518E"/>
                </a:solidFill>
              </a:rPr>
              <a:t> </a:t>
            </a:r>
            <a:r>
              <a:rPr lang="en-US" sz="1200" b="1" dirty="0" smtClean="0"/>
              <a:t> 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52600" y="5943600"/>
            <a:ext cx="5867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00518E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0772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 smtClean="0">
                <a:solidFill>
                  <a:srgbClr val="CF7977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dirty="0">
              <a:solidFill>
                <a:srgbClr val="CF797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52400" y="152400"/>
            <a:ext cx="8839200" cy="6553200"/>
          </a:xfrm>
          <a:prstGeom prst="round2DiagRect">
            <a:avLst>
              <a:gd name="adj1" fmla="val 7964"/>
              <a:gd name="adj2" fmla="val 0"/>
            </a:avLst>
          </a:prstGeom>
          <a:noFill/>
          <a:ln w="28575">
            <a:solidFill>
              <a:srgbClr val="CF79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649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4126</TotalTime>
  <Words>1399</Words>
  <Application>Microsoft Office PowerPoint</Application>
  <PresentationFormat>Экран (4:3)</PresentationFormat>
  <Paragraphs>196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МБДОУ ДС 28</cp:lastModifiedBy>
  <cp:revision>342</cp:revision>
  <cp:lastPrinted>1601-01-01T00:00:00Z</cp:lastPrinted>
  <dcterms:created xsi:type="dcterms:W3CDTF">1601-01-01T00:00:00Z</dcterms:created>
  <dcterms:modified xsi:type="dcterms:W3CDTF">2017-09-21T08:17:10Z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