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4"/>
  </p:notesMasterIdLst>
  <p:sldIdLst>
    <p:sldId id="257" r:id="rId2"/>
    <p:sldId id="279" r:id="rId3"/>
    <p:sldId id="283" r:id="rId4"/>
    <p:sldId id="280" r:id="rId5"/>
    <p:sldId id="288" r:id="rId6"/>
    <p:sldId id="404" r:id="rId7"/>
    <p:sldId id="333" r:id="rId8"/>
    <p:sldId id="362" r:id="rId9"/>
    <p:sldId id="364" r:id="rId10"/>
    <p:sldId id="338" r:id="rId11"/>
    <p:sldId id="408" r:id="rId12"/>
    <p:sldId id="415" r:id="rId13"/>
    <p:sldId id="414" r:id="rId14"/>
    <p:sldId id="433" r:id="rId15"/>
    <p:sldId id="430" r:id="rId16"/>
    <p:sldId id="422" r:id="rId17"/>
    <p:sldId id="423" r:id="rId18"/>
    <p:sldId id="342" r:id="rId19"/>
    <p:sldId id="384" r:id="rId20"/>
    <p:sldId id="401" r:id="rId21"/>
    <p:sldId id="391" r:id="rId22"/>
    <p:sldId id="392" r:id="rId23"/>
    <p:sldId id="304" r:id="rId24"/>
    <p:sldId id="396" r:id="rId25"/>
    <p:sldId id="317" r:id="rId26"/>
    <p:sldId id="416" r:id="rId27"/>
    <p:sldId id="354" r:id="rId28"/>
    <p:sldId id="348" r:id="rId29"/>
    <p:sldId id="417" r:id="rId30"/>
    <p:sldId id="418" r:id="rId31"/>
    <p:sldId id="434" r:id="rId32"/>
    <p:sldId id="431" r:id="rId33"/>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clrMru>
    <a:srgbClr val="FDF1F7"/>
    <a:srgbClr val="F3A7CD"/>
    <a:srgbClr val="E7A1D0"/>
    <a:srgbClr val="BC2D00"/>
    <a:srgbClr val="CC0099"/>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982" autoAdjust="0"/>
    <p:restoredTop sz="97670" autoAdjust="0"/>
  </p:normalViewPr>
  <p:slideViewPr>
    <p:cSldViewPr snapToGrid="0">
      <p:cViewPr>
        <p:scale>
          <a:sx n="80" d="100"/>
          <a:sy n="80" d="100"/>
        </p:scale>
        <p:origin x="-984" y="-4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ED14B6-A430-4E11-9386-21AB962170EE}" type="datetimeFigureOut">
              <a:rPr lang="ru-RU" smtClean="0"/>
              <a:pPr/>
              <a:t>04.04.2018</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1EC40F-1624-4C01-A800-72A5DD837826}" type="slidenum">
              <a:rPr lang="ru-RU" smtClean="0"/>
              <a:pPr/>
              <a:t>‹#›</a:t>
            </a:fld>
            <a:endParaRPr lang="ru-RU"/>
          </a:p>
        </p:txBody>
      </p:sp>
    </p:spTree>
    <p:extLst>
      <p:ext uri="{BB962C8B-B14F-4D97-AF65-F5344CB8AC3E}">
        <p14:creationId xmlns:p14="http://schemas.microsoft.com/office/powerpoint/2010/main" xmlns="" val="6598333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D11EC40F-1624-4C01-A800-72A5DD837826}" type="slidenum">
              <a:rPr lang="ru-RU" smtClean="0"/>
              <a:pPr/>
              <a:t>1</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9" name="Скругленный прямоугольник 8"/>
          <p:cNvSpPr/>
          <p:nvPr userDrawn="1"/>
        </p:nvSpPr>
        <p:spPr>
          <a:xfrm>
            <a:off x="503962" y="522684"/>
            <a:ext cx="8382000" cy="5780617"/>
          </a:xfrm>
          <a:prstGeom prst="round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smtClean="0"/>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3F3CE42E-810B-4587-B5C1-DB97432D15F1}" type="datetime1">
              <a:rPr lang="ru-RU" smtClean="0"/>
              <a:t>04.04.2018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EC8064-8DCE-4935-ABCD-0176FC871D19}" type="slidenum">
              <a:rPr lang="ru-RU" smtClean="0"/>
              <a:pPr/>
              <a:t>‹#›</a:t>
            </a:fld>
            <a:endParaRPr lang="ru-RU"/>
          </a:p>
        </p:txBody>
      </p:sp>
      <p:pic>
        <p:nvPicPr>
          <p:cNvPr id="8" name="Picture 6" descr="http://www.playcast.ru/uploads/2015/10/02/15288790.png"/>
          <p:cNvPicPr>
            <a:picLocks noChangeAspect="1" noChangeArrowheads="1"/>
          </p:cNvPicPr>
          <p:nvPr userDrawn="1"/>
        </p:nvPicPr>
        <p:blipFill>
          <a:blip r:embed="rId2" cstate="print">
            <a:duotone>
              <a:prstClr val="black"/>
              <a:srgbClr val="BC2D00">
                <a:tint val="45000"/>
                <a:satMod val="400000"/>
              </a:srgbClr>
            </a:duotone>
            <a:extLst>
              <a:ext uri="{28A0092B-C50C-407E-A947-70E740481C1C}">
                <a14:useLocalDpi xmlns:a14="http://schemas.microsoft.com/office/drawing/2010/main" xmlns="" val="0"/>
              </a:ext>
            </a:extLst>
          </a:blip>
          <a:srcRect/>
          <a:stretch>
            <a:fillRect/>
          </a:stretch>
        </p:blipFill>
        <p:spPr bwMode="auto">
          <a:xfrm rot="5400000" flipH="1">
            <a:off x="7265348" y="4929024"/>
            <a:ext cx="1613703" cy="1971200"/>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3250413"/>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2791550"/>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2332687"/>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1873824"/>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1414961"/>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956098"/>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6003589"/>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4627002"/>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4168139"/>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3709276"/>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5544728"/>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5085865"/>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Рисунок 21"/>
          <p:cNvPicPr>
            <a:picLocks noChangeAspect="1"/>
          </p:cNvPicPr>
          <p:nvPr userDrawn="1"/>
        </p:nvPicPr>
        <p:blipFill>
          <a:blip r:embed="rId4">
            <a:extLst>
              <a:ext uri="{28A0092B-C50C-407E-A947-70E740481C1C}">
                <a14:useLocalDpi xmlns:a14="http://schemas.microsoft.com/office/drawing/2010/main" xmlns="" val="0"/>
              </a:ext>
            </a:extLst>
          </a:blip>
          <a:stretch>
            <a:fillRect/>
          </a:stretch>
        </p:blipFill>
        <p:spPr>
          <a:xfrm>
            <a:off x="-189716" y="159957"/>
            <a:ext cx="1387356" cy="1211494"/>
          </a:xfrm>
          <a:prstGeom prst="rect">
            <a:avLst/>
          </a:prstGeom>
        </p:spPr>
      </p:pic>
    </p:spTree>
    <p:extLst>
      <p:ext uri="{BB962C8B-B14F-4D97-AF65-F5344CB8AC3E}">
        <p14:creationId xmlns:p14="http://schemas.microsoft.com/office/powerpoint/2010/main" xmlns="" val="270007738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8" name="Скругленный прямоугольник 7"/>
          <p:cNvSpPr/>
          <p:nvPr userDrawn="1"/>
        </p:nvSpPr>
        <p:spPr>
          <a:xfrm>
            <a:off x="503962" y="522684"/>
            <a:ext cx="8382000" cy="5780617"/>
          </a:xfrm>
          <a:prstGeom prst="roundRect">
            <a:avLst/>
          </a:prstGeom>
          <a:solidFill>
            <a:schemeClr val="bg1">
              <a:alpha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F783A59-87A0-4577-9CA5-17EBB4CB00D8}" type="datetime1">
              <a:rPr lang="ru-RU" smtClean="0"/>
              <a:t>04.04.2018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EC8064-8DCE-4935-ABCD-0176FC871D19}" type="slidenum">
              <a:rPr lang="ru-RU" smtClean="0"/>
              <a:pPr/>
              <a:t>‹#›</a:t>
            </a:fld>
            <a:endParaRPr lang="ru-RU"/>
          </a:p>
        </p:txBody>
      </p:sp>
      <p:pic>
        <p:nvPicPr>
          <p:cNvPr id="7" name="Picture 6" descr="http://www.playcast.ru/uploads/2015/10/02/15288790.png"/>
          <p:cNvPicPr>
            <a:picLocks noChangeAspect="1" noChangeArrowheads="1"/>
          </p:cNvPicPr>
          <p:nvPr userDrawn="1"/>
        </p:nvPicPr>
        <p:blipFill rotWithShape="1">
          <a:blip r:embed="rId2" cstate="print">
            <a:duotone>
              <a:prstClr val="black"/>
              <a:srgbClr val="BC2D00">
                <a:tint val="45000"/>
                <a:satMod val="400000"/>
              </a:srgbClr>
            </a:duotone>
            <a:extLst>
              <a:ext uri="{28A0092B-C50C-407E-A947-70E740481C1C}">
                <a14:useLocalDpi xmlns:a14="http://schemas.microsoft.com/office/drawing/2010/main" xmlns="" val="0"/>
              </a:ext>
            </a:extLst>
          </a:blip>
          <a:srcRect l="3348" b="21800"/>
          <a:stretch/>
        </p:blipFill>
        <p:spPr bwMode="auto">
          <a:xfrm rot="3297159">
            <a:off x="7123320" y="-167055"/>
            <a:ext cx="1817169" cy="1795962"/>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3250413"/>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2791550"/>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2332687"/>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1873824"/>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1414961"/>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956098"/>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6003589"/>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4627002"/>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4168139"/>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3709276"/>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5544728"/>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2" descr="http://img-fotki.yandex.ru/get/5214/28257045.695/0_731b9_85d6a91_XL.png"/>
          <p:cNvPicPr>
            <a:picLocks noChangeAspect="1" noChangeArrowheads="1"/>
          </p:cNvPicPr>
          <p:nvPr userDrawn="1"/>
        </p:nvPicPr>
        <p:blipFill rotWithShape="1">
          <a:blip r:embed="rId3">
            <a:extLst>
              <a:ext uri="{28A0092B-C50C-407E-A947-70E740481C1C}">
                <a14:useLocalDpi xmlns:a14="http://schemas.microsoft.com/office/drawing/2010/main" xmlns="" val="0"/>
              </a:ext>
            </a:extLst>
          </a:blip>
          <a:srcRect l="59316" t="17205" r="14053" b="72194"/>
          <a:stretch/>
        </p:blipFill>
        <p:spPr bwMode="auto">
          <a:xfrm>
            <a:off x="44216" y="5085865"/>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Рисунок 20"/>
          <p:cNvPicPr>
            <a:picLocks noChangeAspect="1"/>
          </p:cNvPicPr>
          <p:nvPr userDrawn="1"/>
        </p:nvPicPr>
        <p:blipFill>
          <a:blip r:embed="rId4">
            <a:extLst>
              <a:ext uri="{28A0092B-C50C-407E-A947-70E740481C1C}">
                <a14:useLocalDpi xmlns:a14="http://schemas.microsoft.com/office/drawing/2010/main" xmlns="" val="0"/>
              </a:ext>
            </a:extLst>
          </a:blip>
          <a:stretch>
            <a:fillRect/>
          </a:stretch>
        </p:blipFill>
        <p:spPr>
          <a:xfrm>
            <a:off x="-189716" y="159957"/>
            <a:ext cx="1387356" cy="1211494"/>
          </a:xfrm>
          <a:prstGeom prst="rect">
            <a:avLst/>
          </a:prstGeom>
        </p:spPr>
      </p:pic>
    </p:spTree>
    <p:extLst>
      <p:ext uri="{BB962C8B-B14F-4D97-AF65-F5344CB8AC3E}">
        <p14:creationId xmlns:p14="http://schemas.microsoft.com/office/powerpoint/2010/main" xmlns="" val="212878084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smtClean="0"/>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CC909E99-7868-461C-9E85-11CA6D005734}" type="datetime1">
              <a:rPr lang="ru-RU" smtClean="0"/>
              <a:t>04.04.2018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EC8064-8DCE-4935-ABCD-0176FC871D19}" type="slidenum">
              <a:rPr lang="ru-RU" smtClean="0"/>
              <a:pPr/>
              <a:t>‹#›</a:t>
            </a:fld>
            <a:endParaRPr lang="ru-RU"/>
          </a:p>
        </p:txBody>
      </p:sp>
      <p:sp>
        <p:nvSpPr>
          <p:cNvPr id="7" name="Скругленный прямоугольник 6"/>
          <p:cNvSpPr/>
          <p:nvPr userDrawn="1"/>
        </p:nvSpPr>
        <p:spPr>
          <a:xfrm>
            <a:off x="503962" y="522684"/>
            <a:ext cx="8382000" cy="5780617"/>
          </a:xfrm>
          <a:prstGeom prst="round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3250413"/>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2791550"/>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2332687"/>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1873824"/>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1414961"/>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956098"/>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6003589"/>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4627002"/>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4168139"/>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3709276"/>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5544728"/>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 descr="http://img-fotki.yandex.ru/get/5214/28257045.695/0_731b9_85d6a91_XL.png"/>
          <p:cNvPicPr>
            <a:picLocks noChangeAspect="1" noChangeArrowheads="1"/>
          </p:cNvPicPr>
          <p:nvPr userDrawn="1"/>
        </p:nvPicPr>
        <p:blipFill rotWithShape="1">
          <a:blip r:embed="rId2">
            <a:extLst>
              <a:ext uri="{28A0092B-C50C-407E-A947-70E740481C1C}">
                <a14:useLocalDpi xmlns:a14="http://schemas.microsoft.com/office/drawing/2010/main" xmlns="" val="0"/>
              </a:ext>
            </a:extLst>
          </a:blip>
          <a:srcRect l="59316" t="17205" r="14053" b="72194"/>
          <a:stretch/>
        </p:blipFill>
        <p:spPr bwMode="auto">
          <a:xfrm>
            <a:off x="44216" y="5085865"/>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Рисунок 19"/>
          <p:cNvPicPr>
            <a:picLocks noChangeAspect="1"/>
          </p:cNvPicPr>
          <p:nvPr userDrawn="1"/>
        </p:nvPicPr>
        <p:blipFill>
          <a:blip r:embed="rId3">
            <a:extLst>
              <a:ext uri="{28A0092B-C50C-407E-A947-70E740481C1C}">
                <a14:useLocalDpi xmlns:a14="http://schemas.microsoft.com/office/drawing/2010/main" xmlns="" val="0"/>
              </a:ext>
            </a:extLst>
          </a:blip>
          <a:stretch>
            <a:fillRect/>
          </a:stretch>
        </p:blipFill>
        <p:spPr>
          <a:xfrm>
            <a:off x="-189716" y="159957"/>
            <a:ext cx="1387356" cy="1211494"/>
          </a:xfrm>
          <a:prstGeom prst="rect">
            <a:avLst/>
          </a:prstGeom>
        </p:spPr>
      </p:pic>
    </p:spTree>
    <p:extLst>
      <p:ext uri="{BB962C8B-B14F-4D97-AF65-F5344CB8AC3E}">
        <p14:creationId xmlns:p14="http://schemas.microsoft.com/office/powerpoint/2010/main" xmlns="" val="268427253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70A719B-9A60-4D39-BDD5-CC7E24E28769}" type="datetime1">
              <a:rPr lang="ru-RU" smtClean="0"/>
              <a:t>04.04.2018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7EC8064-8DCE-4935-ABCD-0176FC871D19}" type="slidenum">
              <a:rPr lang="ru-RU" smtClean="0"/>
              <a:pPr/>
              <a:t>‹#›</a:t>
            </a:fld>
            <a:endParaRPr lang="ru-RU"/>
          </a:p>
        </p:txBody>
      </p:sp>
    </p:spTree>
    <p:extLst>
      <p:ext uri="{BB962C8B-B14F-4D97-AF65-F5344CB8AC3E}">
        <p14:creationId xmlns:p14="http://schemas.microsoft.com/office/powerpoint/2010/main" xmlns="" val="2455817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A9A74023-53FE-4F57-9757-BE8ABE538104}" type="datetime1">
              <a:rPr lang="ru-RU" smtClean="0"/>
              <a:t>04.04.2018</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47EC8064-8DCE-4935-ABCD-0176FC871D19}" type="slidenum">
              <a:rPr lang="ru-RU" smtClean="0"/>
              <a:pPr/>
              <a:t>‹#›</a:t>
            </a:fld>
            <a:endParaRPr lang="ru-RU"/>
          </a:p>
        </p:txBody>
      </p:sp>
    </p:spTree>
    <p:extLst>
      <p:ext uri="{BB962C8B-B14F-4D97-AF65-F5344CB8AC3E}">
        <p14:creationId xmlns:p14="http://schemas.microsoft.com/office/powerpoint/2010/main" xmlns="" val="2769608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07772F3-FF7B-4985-90F5-2AFD0FF9F6CD}" type="datetime1">
              <a:rPr lang="ru-RU" smtClean="0"/>
              <a:t>04.04.2018</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47EC8064-8DCE-4935-ABCD-0176FC871D19}" type="slidenum">
              <a:rPr lang="ru-RU" smtClean="0"/>
              <a:pPr/>
              <a:t>‹#›</a:t>
            </a:fld>
            <a:endParaRPr lang="ru-RU"/>
          </a:p>
        </p:txBody>
      </p:sp>
    </p:spTree>
    <p:extLst>
      <p:ext uri="{BB962C8B-B14F-4D97-AF65-F5344CB8AC3E}">
        <p14:creationId xmlns:p14="http://schemas.microsoft.com/office/powerpoint/2010/main" xmlns="" val="15380401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B7A2584-447E-41EF-B15B-E8B19E63042C}" type="datetime1">
              <a:rPr lang="ru-RU" smtClean="0"/>
              <a:t>04.04.2018</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47EC8064-8DCE-4935-ABCD-0176FC871D19}" type="slidenum">
              <a:rPr lang="ru-RU" smtClean="0"/>
              <a:pPr/>
              <a:t>‹#›</a:t>
            </a:fld>
            <a:endParaRPr lang="ru-RU"/>
          </a:p>
        </p:txBody>
      </p:sp>
    </p:spTree>
    <p:extLst>
      <p:ext uri="{BB962C8B-B14F-4D97-AF65-F5344CB8AC3E}">
        <p14:creationId xmlns:p14="http://schemas.microsoft.com/office/powerpoint/2010/main" xmlns="" val="689809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4A77FE75-7D2F-4D4A-A049-B87026ABD096}" type="datetime1">
              <a:rPr lang="ru-RU" smtClean="0"/>
              <a:t>04.04.2018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7EC8064-8DCE-4935-ABCD-0176FC871D19}" type="slidenum">
              <a:rPr lang="ru-RU" smtClean="0"/>
              <a:pPr/>
              <a:t>‹#›</a:t>
            </a:fld>
            <a:endParaRPr lang="ru-RU"/>
          </a:p>
        </p:txBody>
      </p:sp>
    </p:spTree>
    <p:extLst>
      <p:ext uri="{BB962C8B-B14F-4D97-AF65-F5344CB8AC3E}">
        <p14:creationId xmlns:p14="http://schemas.microsoft.com/office/powerpoint/2010/main" xmlns="" val="3576308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90F426D2-4915-4558-A53F-BF7EA8FD62F2}" type="datetime1">
              <a:rPr lang="ru-RU" smtClean="0"/>
              <a:t>04.04.2018</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47EC8064-8DCE-4935-ABCD-0176FC871D19}" type="slidenum">
              <a:rPr lang="ru-RU" smtClean="0"/>
              <a:pPr/>
              <a:t>‹#›</a:t>
            </a:fld>
            <a:endParaRPr lang="ru-RU"/>
          </a:p>
        </p:txBody>
      </p:sp>
    </p:spTree>
    <p:extLst>
      <p:ext uri="{BB962C8B-B14F-4D97-AF65-F5344CB8AC3E}">
        <p14:creationId xmlns:p14="http://schemas.microsoft.com/office/powerpoint/2010/main" xmlns="" val="32947739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1012FE8-7607-4C36-8490-D3F6CE1DE217}" type="datetime1">
              <a:rPr lang="ru-RU" smtClean="0"/>
              <a:t>04.04.2018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EC8064-8DCE-4935-ABCD-0176FC871D19}" type="slidenum">
              <a:rPr lang="ru-RU" smtClean="0"/>
              <a:pPr/>
              <a:t>‹#›</a:t>
            </a:fld>
            <a:endParaRPr lang="ru-RU"/>
          </a:p>
        </p:txBody>
      </p:sp>
    </p:spTree>
    <p:extLst>
      <p:ext uri="{BB962C8B-B14F-4D97-AF65-F5344CB8AC3E}">
        <p14:creationId xmlns:p14="http://schemas.microsoft.com/office/powerpoint/2010/main" xmlns="" val="3841288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451D70A-E34F-4EEE-B247-30388D948E81}" type="datetime1">
              <a:rPr lang="ru-RU" smtClean="0"/>
              <a:t>04.04.2018</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47EC8064-8DCE-4935-ABCD-0176FC871D19}" type="slidenum">
              <a:rPr lang="ru-RU" smtClean="0"/>
              <a:pPr/>
              <a:t>‹#›</a:t>
            </a:fld>
            <a:endParaRPr lang="ru-RU"/>
          </a:p>
        </p:txBody>
      </p:sp>
    </p:spTree>
    <p:extLst>
      <p:ext uri="{BB962C8B-B14F-4D97-AF65-F5344CB8AC3E}">
        <p14:creationId xmlns:p14="http://schemas.microsoft.com/office/powerpoint/2010/main" xmlns="" val="1317403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DF1F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2388DB-0390-4E1B-AE06-8152715DE015}" type="datetime1">
              <a:rPr lang="ru-RU" smtClean="0"/>
              <a:t>04.04.2018</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EC8064-8DCE-4935-ABCD-0176FC871D19}" type="slidenum">
              <a:rPr lang="ru-RU" smtClean="0"/>
              <a:pPr/>
              <a:t>‹#›</a:t>
            </a:fld>
            <a:endParaRPr lang="ru-RU"/>
          </a:p>
        </p:txBody>
      </p:sp>
      <p:grpSp>
        <p:nvGrpSpPr>
          <p:cNvPr id="9" name="Группа 8"/>
          <p:cNvGrpSpPr/>
          <p:nvPr userDrawn="1"/>
        </p:nvGrpSpPr>
        <p:grpSpPr>
          <a:xfrm>
            <a:off x="0" y="-17966"/>
            <a:ext cx="9144000" cy="339582"/>
            <a:chOff x="0" y="-17966"/>
            <a:chExt cx="9144000" cy="407407"/>
          </a:xfrm>
        </p:grpSpPr>
        <p:pic>
          <p:nvPicPr>
            <p:cNvPr id="7"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b="89573"/>
            <a:stretch/>
          </p:blipFill>
          <p:spPr bwMode="auto">
            <a:xfrm>
              <a:off x="0" y="-17966"/>
              <a:ext cx="4926437" cy="407407"/>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b="89573"/>
            <a:stretch/>
          </p:blipFill>
          <p:spPr bwMode="auto">
            <a:xfrm>
              <a:off x="4257675" y="-17966"/>
              <a:ext cx="4886325" cy="407407"/>
            </a:xfrm>
            <a:prstGeom prst="rect">
              <a:avLst/>
            </a:prstGeom>
            <a:noFill/>
            <a:extLst>
              <a:ext uri="{909E8E84-426E-40DD-AFC4-6F175D3DCCD1}">
                <a14:hiddenFill xmlns:a14="http://schemas.microsoft.com/office/drawing/2010/main" xmlns="">
                  <a:solidFill>
                    <a:srgbClr val="FFFFFF"/>
                  </a:solidFill>
                </a14:hiddenFill>
              </a:ext>
            </a:extLst>
          </p:spPr>
        </p:pic>
      </p:grpSp>
      <p:grpSp>
        <p:nvGrpSpPr>
          <p:cNvPr id="10" name="Группа 9"/>
          <p:cNvGrpSpPr/>
          <p:nvPr userDrawn="1"/>
        </p:nvGrpSpPr>
        <p:grpSpPr>
          <a:xfrm>
            <a:off x="0" y="6462450"/>
            <a:ext cx="9144000" cy="413543"/>
            <a:chOff x="0" y="-17966"/>
            <a:chExt cx="9144000" cy="407407"/>
          </a:xfrm>
        </p:grpSpPr>
        <p:pic>
          <p:nvPicPr>
            <p:cNvPr id="11"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b="89573"/>
            <a:stretch/>
          </p:blipFill>
          <p:spPr bwMode="auto">
            <a:xfrm>
              <a:off x="0" y="-17966"/>
              <a:ext cx="4926437" cy="407407"/>
            </a:xfrm>
            <a:prstGeom prst="rect">
              <a:avLst/>
            </a:prstGeom>
            <a:noFill/>
            <a:extLst>
              <a:ext uri="{909E8E84-426E-40DD-AFC4-6F175D3DCCD1}">
                <a14:hiddenFill xmlns:a14="http://schemas.microsoft.com/office/drawing/2010/main" xmlns="">
                  <a:solidFill>
                    <a:srgbClr val="FFFFFF"/>
                  </a:solidFill>
                </a14:hiddenFill>
              </a:ext>
            </a:extLst>
          </p:spPr>
        </p:pic>
        <p:pic>
          <p:nvPicPr>
            <p:cNvPr id="12"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b="89573"/>
            <a:stretch/>
          </p:blipFill>
          <p:spPr bwMode="auto">
            <a:xfrm>
              <a:off x="4257675" y="-17966"/>
              <a:ext cx="4886325" cy="407407"/>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13"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3250413"/>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2791550"/>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2332687"/>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1873824"/>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1414961"/>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956098"/>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6003589"/>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0"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4627002"/>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4168139"/>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3709276"/>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5544728"/>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2" descr="http://img-fotki.yandex.ru/get/5214/28257045.695/0_731b9_85d6a91_XL.png"/>
          <p:cNvPicPr>
            <a:picLocks noChangeAspect="1" noChangeArrowheads="1"/>
          </p:cNvPicPr>
          <p:nvPr userDrawn="1"/>
        </p:nvPicPr>
        <p:blipFill rotWithShape="1">
          <a:blip r:embed="rId13">
            <a:extLst>
              <a:ext uri="{28A0092B-C50C-407E-A947-70E740481C1C}">
                <a14:useLocalDpi xmlns:a14="http://schemas.microsoft.com/office/drawing/2010/main" xmlns="" val="0"/>
              </a:ext>
            </a:extLst>
          </a:blip>
          <a:srcRect l="59316" t="17205" r="14053" b="72194"/>
          <a:stretch/>
        </p:blipFill>
        <p:spPr bwMode="auto">
          <a:xfrm>
            <a:off x="44216" y="5085865"/>
            <a:ext cx="919493" cy="352761"/>
          </a:xfrm>
          <a:prstGeom prst="rect">
            <a:avLst/>
          </a:prstGeom>
          <a:noFill/>
          <a:extLst>
            <a:ext uri="{909E8E84-426E-40DD-AFC4-6F175D3DCCD1}">
              <a14:hiddenFill xmlns:a14="http://schemas.microsoft.com/office/drawing/2010/main" xmlns="">
                <a:solidFill>
                  <a:srgbClr val="FFFFFF"/>
                </a:solidFill>
              </a14:hiddenFill>
            </a:ext>
          </a:extLst>
        </p:spPr>
      </p:pic>
      <p:pic>
        <p:nvPicPr>
          <p:cNvPr id="25" name="Рисунок 24"/>
          <p:cNvPicPr>
            <a:picLocks noChangeAspect="1"/>
          </p:cNvPicPr>
          <p:nvPr userDrawn="1"/>
        </p:nvPicPr>
        <p:blipFill>
          <a:blip r:embed="rId14">
            <a:extLst>
              <a:ext uri="{28A0092B-C50C-407E-A947-70E740481C1C}">
                <a14:useLocalDpi xmlns:a14="http://schemas.microsoft.com/office/drawing/2010/main" xmlns="" val="0"/>
              </a:ext>
            </a:extLst>
          </a:blip>
          <a:stretch>
            <a:fillRect/>
          </a:stretch>
        </p:blipFill>
        <p:spPr>
          <a:xfrm>
            <a:off x="-189716" y="159957"/>
            <a:ext cx="1387356" cy="1211494"/>
          </a:xfrm>
          <a:prstGeom prst="rect">
            <a:avLst/>
          </a:prstGeom>
        </p:spPr>
      </p:pic>
    </p:spTree>
    <p:extLst>
      <p:ext uri="{BB962C8B-B14F-4D97-AF65-F5344CB8AC3E}">
        <p14:creationId xmlns:p14="http://schemas.microsoft.com/office/powerpoint/2010/main" xmlns="" val="9839863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id="1" dur="indefinite" restart="never" nodeType="tmRoot"/>
      </p:par>
    </p:tnLst>
  </p:timing>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10.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jpeg"/></Relationships>
</file>

<file path=ppt/slides/_rels/slide10.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png"/><Relationship Id="rId10" Type="http://schemas.openxmlformats.org/officeDocument/2006/relationships/image" Target="../media/image32.png"/><Relationship Id="rId4" Type="http://schemas.openxmlformats.org/officeDocument/2006/relationships/image" Target="../media/image26.png"/><Relationship Id="rId9"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7.xml"/><Relationship Id="rId5" Type="http://schemas.openxmlformats.org/officeDocument/2006/relationships/image" Target="../media/image36.jpeg"/><Relationship Id="rId4"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s>
</file>

<file path=ppt/slides/_rels/slide1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50.jpeg"/><Relationship Id="rId2" Type="http://schemas.openxmlformats.org/officeDocument/2006/relationships/image" Target="../media/image45.jpeg"/><Relationship Id="rId1" Type="http://schemas.openxmlformats.org/officeDocument/2006/relationships/slideLayout" Target="../slideLayouts/slideLayout6.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7.xml"/><Relationship Id="rId6" Type="http://schemas.openxmlformats.org/officeDocument/2006/relationships/image" Target="../media/image55.png"/><Relationship Id="rId5" Type="http://schemas.openxmlformats.org/officeDocument/2006/relationships/image" Target="../media/image54.jpeg"/><Relationship Id="rId4" Type="http://schemas.openxmlformats.org/officeDocument/2006/relationships/image" Target="../media/image53.jpeg"/></Relationships>
</file>

<file path=ppt/slides/_rels/slide17.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61.png"/><Relationship Id="rId2" Type="http://schemas.openxmlformats.org/officeDocument/2006/relationships/image" Target="../media/image56.jpeg"/><Relationship Id="rId1" Type="http://schemas.openxmlformats.org/officeDocument/2006/relationships/slideLayout" Target="../slideLayouts/slideLayout7.xml"/><Relationship Id="rId6" Type="http://schemas.openxmlformats.org/officeDocument/2006/relationships/image" Target="../media/image60.png"/><Relationship Id="rId5" Type="http://schemas.openxmlformats.org/officeDocument/2006/relationships/image" Target="../media/image59.jpeg"/><Relationship Id="rId4" Type="http://schemas.openxmlformats.org/officeDocument/2006/relationships/image" Target="../media/image58.jpeg"/></Relationships>
</file>

<file path=ppt/slides/_rels/slide18.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7.xml"/><Relationship Id="rId5" Type="http://schemas.openxmlformats.org/officeDocument/2006/relationships/image" Target="../media/image65.jpeg"/><Relationship Id="rId4" Type="http://schemas.openxmlformats.org/officeDocument/2006/relationships/image" Target="../media/image64.jpeg"/></Relationships>
</file>

<file path=ppt/slides/_rels/slide1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jpeg"/><Relationship Id="rId1" Type="http://schemas.openxmlformats.org/officeDocument/2006/relationships/slideLayout" Target="../slideLayouts/slideLayout7.xml"/><Relationship Id="rId4" Type="http://schemas.openxmlformats.org/officeDocument/2006/relationships/image" Target="../media/image70.jpeg"/></Relationships>
</file>

<file path=ppt/slides/_rels/slide21.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image" Target="../media/image71.jpeg"/><Relationship Id="rId1" Type="http://schemas.openxmlformats.org/officeDocument/2006/relationships/slideLayout" Target="../slideLayouts/slideLayout7.xml"/><Relationship Id="rId5" Type="http://schemas.openxmlformats.org/officeDocument/2006/relationships/image" Target="../media/image74.jpeg"/><Relationship Id="rId4" Type="http://schemas.openxmlformats.org/officeDocument/2006/relationships/image" Target="../media/image73.jpeg"/></Relationships>
</file>

<file path=ppt/slides/_rels/slide2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7.xml"/><Relationship Id="rId5" Type="http://schemas.openxmlformats.org/officeDocument/2006/relationships/image" Target="../media/image78.jpeg"/><Relationship Id="rId4" Type="http://schemas.openxmlformats.org/officeDocument/2006/relationships/image" Target="../media/image77.jpeg"/></Relationships>
</file>

<file path=ppt/slides/_rels/slide23.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image" Target="../media/image79.jpeg"/><Relationship Id="rId1" Type="http://schemas.openxmlformats.org/officeDocument/2006/relationships/slideLayout" Target="../slideLayouts/slideLayout7.xml"/><Relationship Id="rId4" Type="http://schemas.openxmlformats.org/officeDocument/2006/relationships/image" Target="../media/image81.png"/></Relationships>
</file>

<file path=ppt/slides/_rels/slide24.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jpeg"/><Relationship Id="rId7" Type="http://schemas.openxmlformats.org/officeDocument/2006/relationships/image" Target="../media/image87.png"/><Relationship Id="rId2" Type="http://schemas.openxmlformats.org/officeDocument/2006/relationships/image" Target="../media/image82.jpeg"/><Relationship Id="rId1" Type="http://schemas.openxmlformats.org/officeDocument/2006/relationships/slideLayout" Target="../slideLayouts/slideLayout7.xml"/><Relationship Id="rId6" Type="http://schemas.openxmlformats.org/officeDocument/2006/relationships/image" Target="../media/image86.jpeg"/><Relationship Id="rId5" Type="http://schemas.openxmlformats.org/officeDocument/2006/relationships/image" Target="../media/image85.jpeg"/><Relationship Id="rId4" Type="http://schemas.openxmlformats.org/officeDocument/2006/relationships/image" Target="../media/image84.jpeg"/><Relationship Id="rId9" Type="http://schemas.openxmlformats.org/officeDocument/2006/relationships/image" Target="../media/image89.png"/></Relationships>
</file>

<file path=ppt/slides/_rels/slide25.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image" Target="../media/image90.jpeg"/><Relationship Id="rId1" Type="http://schemas.openxmlformats.org/officeDocument/2006/relationships/slideLayout" Target="../slideLayouts/slideLayout3.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jpeg"/></Relationships>
</file>

<file path=ppt/slides/_rels/slide26.xml.rels><?xml version="1.0" encoding="UTF-8" standalone="yes"?>
<Relationships xmlns="http://schemas.openxmlformats.org/package/2006/relationships"><Relationship Id="rId3" Type="http://schemas.openxmlformats.org/officeDocument/2006/relationships/image" Target="../media/image96.jpeg"/><Relationship Id="rId7" Type="http://schemas.openxmlformats.org/officeDocument/2006/relationships/image" Target="../media/image100.png"/><Relationship Id="rId2" Type="http://schemas.openxmlformats.org/officeDocument/2006/relationships/image" Target="../media/image95.jpeg"/><Relationship Id="rId1" Type="http://schemas.openxmlformats.org/officeDocument/2006/relationships/slideLayout" Target="../slideLayouts/slideLayout7.xml"/><Relationship Id="rId6" Type="http://schemas.openxmlformats.org/officeDocument/2006/relationships/image" Target="../media/image99.png"/><Relationship Id="rId5" Type="http://schemas.openxmlformats.org/officeDocument/2006/relationships/image" Target="../media/image98.png"/><Relationship Id="rId4" Type="http://schemas.openxmlformats.org/officeDocument/2006/relationships/image" Target="../media/image97.jpeg"/></Relationships>
</file>

<file path=ppt/slides/_rels/slide27.xml.rels><?xml version="1.0" encoding="UTF-8" standalone="yes"?>
<Relationships xmlns="http://schemas.openxmlformats.org/package/2006/relationships"><Relationship Id="rId8" Type="http://schemas.openxmlformats.org/officeDocument/2006/relationships/image" Target="../media/image107.jpeg"/><Relationship Id="rId3" Type="http://schemas.openxmlformats.org/officeDocument/2006/relationships/image" Target="../media/image102.png"/><Relationship Id="rId7" Type="http://schemas.openxmlformats.org/officeDocument/2006/relationships/image" Target="../media/image106.jpeg"/><Relationship Id="rId2" Type="http://schemas.openxmlformats.org/officeDocument/2006/relationships/image" Target="../media/image101.png"/><Relationship Id="rId1" Type="http://schemas.openxmlformats.org/officeDocument/2006/relationships/slideLayout" Target="../slideLayouts/slideLayout6.xml"/><Relationship Id="rId6" Type="http://schemas.openxmlformats.org/officeDocument/2006/relationships/image" Target="../media/image105.jpeg"/><Relationship Id="rId5" Type="http://schemas.openxmlformats.org/officeDocument/2006/relationships/image" Target="../media/image104.png"/><Relationship Id="rId4" Type="http://schemas.openxmlformats.org/officeDocument/2006/relationships/image" Target="../media/image103.png"/><Relationship Id="rId9" Type="http://schemas.openxmlformats.org/officeDocument/2006/relationships/image" Target="../media/image108.jpeg"/></Relationships>
</file>

<file path=ppt/slides/_rels/slide28.xml.rels><?xml version="1.0" encoding="UTF-8" standalone="yes"?>
<Relationships xmlns="http://schemas.openxmlformats.org/package/2006/relationships"><Relationship Id="rId3" Type="http://schemas.openxmlformats.org/officeDocument/2006/relationships/image" Target="../media/image110.png"/><Relationship Id="rId7" Type="http://schemas.openxmlformats.org/officeDocument/2006/relationships/image" Target="../media/image114.png"/><Relationship Id="rId2" Type="http://schemas.openxmlformats.org/officeDocument/2006/relationships/image" Target="../media/image109.png"/><Relationship Id="rId1" Type="http://schemas.openxmlformats.org/officeDocument/2006/relationships/slideLayout" Target="../slideLayouts/slideLayout7.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s>
</file>

<file path=ppt/slides/_rels/slide29.xml.rels><?xml version="1.0" encoding="UTF-8" standalone="yes"?>
<Relationships xmlns="http://schemas.openxmlformats.org/package/2006/relationships"><Relationship Id="rId8" Type="http://schemas.openxmlformats.org/officeDocument/2006/relationships/image" Target="../media/image121.jpeg"/><Relationship Id="rId3" Type="http://schemas.openxmlformats.org/officeDocument/2006/relationships/image" Target="../media/image116.jpeg"/><Relationship Id="rId7" Type="http://schemas.openxmlformats.org/officeDocument/2006/relationships/image" Target="../media/image120.jpeg"/><Relationship Id="rId2" Type="http://schemas.openxmlformats.org/officeDocument/2006/relationships/image" Target="../media/image115.jpeg"/><Relationship Id="rId1" Type="http://schemas.openxmlformats.org/officeDocument/2006/relationships/slideLayout" Target="../slideLayouts/slideLayout7.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jpeg"/><Relationship Id="rId9" Type="http://schemas.openxmlformats.org/officeDocument/2006/relationships/image" Target="../media/image122.png"/></Relationships>
</file>

<file path=ppt/slides/_rels/slide30.xml.rels><?xml version="1.0" encoding="UTF-8" standalone="yes"?>
<Relationships xmlns="http://schemas.openxmlformats.org/package/2006/relationships"><Relationship Id="rId8" Type="http://schemas.openxmlformats.org/officeDocument/2006/relationships/image" Target="../media/image129.jpeg"/><Relationship Id="rId3" Type="http://schemas.openxmlformats.org/officeDocument/2006/relationships/image" Target="../media/image124.jpeg"/><Relationship Id="rId7" Type="http://schemas.openxmlformats.org/officeDocument/2006/relationships/image" Target="../media/image128.png"/><Relationship Id="rId2" Type="http://schemas.openxmlformats.org/officeDocument/2006/relationships/image" Target="../media/image123.jpeg"/><Relationship Id="rId1" Type="http://schemas.openxmlformats.org/officeDocument/2006/relationships/slideLayout" Target="../slideLayouts/slideLayout7.xml"/><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jpeg"/></Relationships>
</file>

<file path=ppt/slides/_rels/slide31.xml.rels><?xml version="1.0" encoding="UTF-8" standalone="yes"?>
<Relationships xmlns="http://schemas.openxmlformats.org/package/2006/relationships"><Relationship Id="rId3" Type="http://schemas.openxmlformats.org/officeDocument/2006/relationships/image" Target="../media/image131.jpeg"/><Relationship Id="rId2" Type="http://schemas.openxmlformats.org/officeDocument/2006/relationships/image" Target="../media/image130.png"/><Relationship Id="rId1" Type="http://schemas.openxmlformats.org/officeDocument/2006/relationships/slideLayout" Target="../slideLayouts/slideLayout7.xml"/><Relationship Id="rId4" Type="http://schemas.openxmlformats.org/officeDocument/2006/relationships/image" Target="../media/image132.png"/></Relationships>
</file>

<file path=ppt/slides/_rels/slide32.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44.png"/><Relationship Id="rId3" Type="http://schemas.openxmlformats.org/officeDocument/2006/relationships/image" Target="../media/image134.png"/><Relationship Id="rId7" Type="http://schemas.openxmlformats.org/officeDocument/2006/relationships/image" Target="../media/image138.png"/><Relationship Id="rId12" Type="http://schemas.openxmlformats.org/officeDocument/2006/relationships/image" Target="../media/image143.tiff"/><Relationship Id="rId2" Type="http://schemas.openxmlformats.org/officeDocument/2006/relationships/image" Target="../media/image133.png"/><Relationship Id="rId1" Type="http://schemas.openxmlformats.org/officeDocument/2006/relationships/slideLayout" Target="../slideLayouts/slideLayout7.xml"/><Relationship Id="rId6" Type="http://schemas.openxmlformats.org/officeDocument/2006/relationships/image" Target="../media/image137.jpeg"/><Relationship Id="rId11" Type="http://schemas.openxmlformats.org/officeDocument/2006/relationships/image" Target="../media/image142.png"/><Relationship Id="rId5" Type="http://schemas.openxmlformats.org/officeDocument/2006/relationships/image" Target="../media/image136.jpeg"/><Relationship Id="rId10" Type="http://schemas.openxmlformats.org/officeDocument/2006/relationships/image" Target="../media/image141.tiff"/><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Объект 4"/>
          <p:cNvSpPr txBox="1">
            <a:spLocks/>
          </p:cNvSpPr>
          <p:nvPr/>
        </p:nvSpPr>
        <p:spPr>
          <a:xfrm>
            <a:off x="2667154" y="3735322"/>
            <a:ext cx="6292654" cy="1754326"/>
          </a:xfrm>
          <a:prstGeom prst="rect">
            <a:avLst/>
          </a:prstGeom>
        </p:spPr>
        <p:txBody>
          <a:bodyPr wrap="square">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fontAlgn="base">
              <a:spcBef>
                <a:spcPct val="0"/>
              </a:spcBef>
              <a:spcAft>
                <a:spcPct val="0"/>
              </a:spcAft>
              <a:buFont typeface="Arial" panose="020B0604020202020204" pitchFamily="34" charset="0"/>
              <a:buNone/>
              <a:defRPr/>
            </a:pPr>
            <a:r>
              <a:rPr lang="ru-RU" sz="2400" i="1" dirty="0" smtClean="0">
                <a:solidFill>
                  <a:srgbClr val="002060"/>
                </a:solidFill>
                <a:latin typeface="Times New Roman" panose="02020603050405020304" pitchFamily="18" charset="0"/>
                <a:cs typeface="Times New Roman" panose="02020603050405020304" pitchFamily="18" charset="0"/>
              </a:rPr>
              <a:t>Автор:</a:t>
            </a:r>
          </a:p>
          <a:p>
            <a:pPr marL="0" indent="0" algn="r" fontAlgn="base">
              <a:spcBef>
                <a:spcPct val="0"/>
              </a:spcBef>
              <a:spcAft>
                <a:spcPct val="0"/>
              </a:spcAft>
              <a:buFont typeface="Arial" panose="020B0604020202020204" pitchFamily="34" charset="0"/>
              <a:buNone/>
              <a:defRPr/>
            </a:pPr>
            <a:r>
              <a:rPr lang="ru-RU" sz="2400" i="1" dirty="0" smtClean="0">
                <a:solidFill>
                  <a:srgbClr val="002060"/>
                </a:solidFill>
                <a:latin typeface="Times New Roman" panose="02020603050405020304" pitchFamily="18" charset="0"/>
                <a:cs typeface="Times New Roman" panose="02020603050405020304" pitchFamily="18" charset="0"/>
              </a:rPr>
              <a:t>музыкальный руководитель</a:t>
            </a:r>
          </a:p>
          <a:p>
            <a:pPr marL="0" indent="0" algn="r" fontAlgn="base">
              <a:spcBef>
                <a:spcPct val="0"/>
              </a:spcBef>
              <a:spcAft>
                <a:spcPct val="0"/>
              </a:spcAft>
              <a:buFont typeface="Arial" panose="020B0604020202020204" pitchFamily="34" charset="0"/>
              <a:buNone/>
              <a:defRPr/>
            </a:pPr>
            <a:r>
              <a:rPr lang="ru-RU" sz="2400" i="1" dirty="0" smtClean="0">
                <a:solidFill>
                  <a:srgbClr val="002060"/>
                </a:solidFill>
                <a:latin typeface="Times New Roman" panose="02020603050405020304" pitchFamily="18" charset="0"/>
                <a:cs typeface="Times New Roman" panose="02020603050405020304" pitchFamily="18" charset="0"/>
              </a:rPr>
              <a:t>высшей квалификационной категории</a:t>
            </a:r>
          </a:p>
          <a:p>
            <a:pPr marL="0" indent="0" algn="r" fontAlgn="base">
              <a:spcBef>
                <a:spcPct val="0"/>
              </a:spcBef>
              <a:spcAft>
                <a:spcPct val="0"/>
              </a:spcAft>
              <a:buFont typeface="Arial" panose="020B0604020202020204" pitchFamily="34" charset="0"/>
              <a:buNone/>
              <a:defRPr/>
            </a:pPr>
            <a:r>
              <a:rPr lang="ru-RU" sz="2400" i="1" dirty="0" smtClean="0">
                <a:solidFill>
                  <a:srgbClr val="002060"/>
                </a:solidFill>
                <a:latin typeface="Times New Roman" panose="02020603050405020304" pitchFamily="18" charset="0"/>
                <a:cs typeface="Times New Roman" panose="02020603050405020304" pitchFamily="18" charset="0"/>
              </a:rPr>
              <a:t>МБДОУ «Детский сад №28»</a:t>
            </a:r>
          </a:p>
          <a:p>
            <a:pPr marL="0" indent="0" algn="r" fontAlgn="base">
              <a:spcBef>
                <a:spcPct val="0"/>
              </a:spcBef>
              <a:spcAft>
                <a:spcPct val="0"/>
              </a:spcAft>
              <a:buFont typeface="Arial" panose="020B0604020202020204" pitchFamily="34" charset="0"/>
              <a:buNone/>
              <a:defRPr/>
            </a:pPr>
            <a:r>
              <a:rPr lang="ru-RU" sz="2400" i="1" dirty="0" smtClean="0">
                <a:solidFill>
                  <a:srgbClr val="002060"/>
                </a:solidFill>
                <a:latin typeface="Times New Roman" panose="02020603050405020304" pitchFamily="18" charset="0"/>
                <a:cs typeface="Times New Roman" panose="02020603050405020304" pitchFamily="18" charset="0"/>
              </a:rPr>
              <a:t>Коровина Ольга Сергеевна</a:t>
            </a:r>
          </a:p>
        </p:txBody>
      </p:sp>
      <p:sp>
        <p:nvSpPr>
          <p:cNvPr id="8" name="Прямоугольник 7"/>
          <p:cNvSpPr/>
          <p:nvPr/>
        </p:nvSpPr>
        <p:spPr>
          <a:xfrm>
            <a:off x="3578160" y="5782291"/>
            <a:ext cx="1611980" cy="830997"/>
          </a:xfrm>
          <a:prstGeom prst="rect">
            <a:avLst/>
          </a:prstGeom>
        </p:spPr>
        <p:txBody>
          <a:bodyPr wrap="none">
            <a:spAutoFit/>
          </a:bodyPr>
          <a:lstStyle/>
          <a:p>
            <a:pPr algn="ctr"/>
            <a:r>
              <a:rPr lang="ru-RU" sz="2400" dirty="0" smtClean="0">
                <a:solidFill>
                  <a:srgbClr val="002060"/>
                </a:solidFill>
                <a:latin typeface="Times New Roman" pitchFamily="18" charset="0"/>
                <a:cs typeface="Times New Roman" pitchFamily="18" charset="0"/>
              </a:rPr>
              <a:t>г. Арзамас </a:t>
            </a:r>
          </a:p>
          <a:p>
            <a:pPr algn="ctr"/>
            <a:r>
              <a:rPr lang="ru-RU" sz="2400" dirty="0" smtClean="0">
                <a:solidFill>
                  <a:srgbClr val="002060"/>
                </a:solidFill>
                <a:latin typeface="Times New Roman" pitchFamily="18" charset="0"/>
                <a:cs typeface="Times New Roman" pitchFamily="18" charset="0"/>
              </a:rPr>
              <a:t>2018г</a:t>
            </a:r>
            <a:endParaRPr lang="ru-RU" sz="2400" dirty="0">
              <a:solidFill>
                <a:srgbClr val="002060"/>
              </a:solidFill>
              <a:latin typeface="Times New Roman" pitchFamily="18" charset="0"/>
              <a:cs typeface="Times New Roman" pitchFamily="18" charset="0"/>
            </a:endParaRPr>
          </a:p>
        </p:txBody>
      </p:sp>
      <p:sp>
        <p:nvSpPr>
          <p:cNvPr id="5" name="TextBox 4"/>
          <p:cNvSpPr txBox="1"/>
          <p:nvPr/>
        </p:nvSpPr>
        <p:spPr>
          <a:xfrm>
            <a:off x="1308296" y="1153551"/>
            <a:ext cx="7484012" cy="1815882"/>
          </a:xfrm>
          <a:prstGeom prst="rect">
            <a:avLst/>
          </a:prstGeom>
          <a:noFill/>
        </p:spPr>
        <p:txBody>
          <a:bodyPr wrap="square" rtlCol="0">
            <a:spAutoFit/>
          </a:bodyPr>
          <a:lstStyle/>
          <a:p>
            <a:pPr algn="ctr"/>
            <a:r>
              <a:rPr lang="ru-RU" sz="2800" b="1" i="1" dirty="0" smtClean="0">
                <a:solidFill>
                  <a:srgbClr val="002060"/>
                </a:solidFill>
                <a:latin typeface="Times New Roman" pitchFamily="18" charset="0"/>
                <a:cs typeface="Times New Roman" pitchFamily="18" charset="0"/>
              </a:rPr>
              <a:t>Создание условий для успешного роста и развития творческого потенциала личности дошкольника в музыкальной деятельности как показатель профессионализма педагога</a:t>
            </a:r>
            <a:endParaRPr lang="ru-RU" sz="2800" b="1" i="1" dirty="0">
              <a:solidFill>
                <a:srgbClr val="002060"/>
              </a:solidFill>
              <a:latin typeface="Times New Roman" pitchFamily="18" charset="0"/>
              <a:cs typeface="Times New Roman" pitchFamily="18" charset="0"/>
            </a:endParaRPr>
          </a:p>
        </p:txBody>
      </p:sp>
      <p:sp>
        <p:nvSpPr>
          <p:cNvPr id="6" name="Номер слайда 5"/>
          <p:cNvSpPr>
            <a:spLocks noGrp="1"/>
          </p:cNvSpPr>
          <p:nvPr>
            <p:ph type="sldNum" sz="quarter" idx="12"/>
          </p:nvPr>
        </p:nvSpPr>
        <p:spPr/>
        <p:txBody>
          <a:bodyPr/>
          <a:lstStyle/>
          <a:p>
            <a:fld id="{47EC8064-8DCE-4935-ABCD-0176FC871D19}" type="slidenum">
              <a:rPr lang="ru-RU" smtClean="0"/>
              <a:pPr/>
              <a:t>1</a:t>
            </a:fld>
            <a:endParaRPr lang="ru-RU"/>
          </a:p>
        </p:txBody>
      </p:sp>
      <p:sp>
        <p:nvSpPr>
          <p:cNvPr id="9" name="TextBox 8"/>
          <p:cNvSpPr txBox="1"/>
          <p:nvPr/>
        </p:nvSpPr>
        <p:spPr>
          <a:xfrm>
            <a:off x="8692737" y="0"/>
            <a:ext cx="301686" cy="369332"/>
          </a:xfrm>
          <a:prstGeom prst="rect">
            <a:avLst/>
          </a:prstGeom>
          <a:noFill/>
        </p:spPr>
        <p:txBody>
          <a:bodyPr wrap="none" rtlCol="0">
            <a:spAutoFit/>
          </a:bodyPr>
          <a:lstStyle/>
          <a:p>
            <a:r>
              <a:rPr lang="ru-RU" dirty="0" smtClean="0"/>
              <a:t>1</a:t>
            </a:r>
            <a:endParaRPr lang="ru-RU" dirty="0"/>
          </a:p>
        </p:txBody>
      </p:sp>
    </p:spTree>
    <p:extLst>
      <p:ext uri="{BB962C8B-B14F-4D97-AF65-F5344CB8AC3E}">
        <p14:creationId xmlns:p14="http://schemas.microsoft.com/office/powerpoint/2010/main" xmlns="" val="395294451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73777" y="372504"/>
            <a:ext cx="7920841" cy="5816977"/>
          </a:xfrm>
          <a:prstGeom prst="rect">
            <a:avLst/>
          </a:prstGeom>
          <a:noFill/>
        </p:spPr>
        <p:txBody>
          <a:bodyPr wrap="square" rtlCol="0">
            <a:spAutoFit/>
          </a:bodyPr>
          <a:lstStyle/>
          <a:p>
            <a:pPr algn="ctr"/>
            <a:r>
              <a:rPr lang="ru-RU" sz="2600" b="1" dirty="0" smtClean="0">
                <a:solidFill>
                  <a:srgbClr val="002060"/>
                </a:solidFill>
                <a:latin typeface="Times New Roman" pitchFamily="18" charset="0"/>
                <a:cs typeface="Times New Roman" pitchFamily="18" charset="0"/>
              </a:rPr>
              <a:t>Актуальность</a:t>
            </a:r>
          </a:p>
          <a:p>
            <a:pPr algn="just"/>
            <a:r>
              <a:rPr lang="ru-RU" sz="24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ФГОС ДО ориентирует современных педагогов на развитие каждого ребенка как субъекта собственной жизни, человека, способного к самостоятельной творческой деятельности, проявлению познавательных интересов и инициатив.</a:t>
            </a:r>
          </a:p>
          <a:p>
            <a:pPr algn="just"/>
            <a:r>
              <a:rPr lang="ru-RU" sz="1600" dirty="0" smtClean="0">
                <a:latin typeface="Times New Roman" pitchFamily="18" charset="0"/>
                <a:cs typeface="Times New Roman" pitchFamily="18" charset="0"/>
              </a:rPr>
              <a:t>	В соответствии с ФГОС необходимо обеспечить равные возможности для полноценного развития каждого ребенка в период дошкольного детства, создание благоприятных условий для роста и развития детей в соответствии с их возрастными и индивидуальными особенностями и склонностями, развития способностей и творческого потенциала каждого ребёнка как субъекта отношений, поддержка детской инициативы в различных видах музыкальной деятельности, а также построение образовательной деятельности на основе индивидуальных особенностей каждого ребенка, при котором сам ребенок становится активным в выборе содержания своего образования, становится субъектом образования (Индивидуализация дошкольного образования).</a:t>
            </a:r>
          </a:p>
          <a:p>
            <a:pPr algn="just"/>
            <a:r>
              <a:rPr lang="ru-RU" sz="1600" dirty="0" smtClean="0">
                <a:latin typeface="Times New Roman" pitchFamily="18" charset="0"/>
                <a:cs typeface="Times New Roman" pitchFamily="18" charset="0"/>
              </a:rPr>
              <a:t>                  Л</a:t>
            </a:r>
            <a:r>
              <a:rPr lang="ru-RU" sz="1600" dirty="0">
                <a:latin typeface="Times New Roman" pitchFamily="18" charset="0"/>
                <a:cs typeface="Times New Roman" pitchFamily="18" charset="0"/>
              </a:rPr>
              <a:t>. С. Выготский считал, что одним из важных вопросов в детской педагогике и психологии является вопрос о творчестве детей, о развитии этого творчества и о значении творческой работы для общего развития и созревания ребёнка. </a:t>
            </a:r>
            <a:br>
              <a:rPr lang="ru-RU" sz="1600" dirty="0">
                <a:latin typeface="Times New Roman" pitchFamily="18" charset="0"/>
                <a:cs typeface="Times New Roman" pitchFamily="18" charset="0"/>
              </a:rPr>
            </a:br>
            <a:r>
              <a:rPr lang="ru-RU" sz="1600" dirty="0" smtClean="0">
                <a:latin typeface="Times New Roman" pitchFamily="18" charset="0"/>
                <a:cs typeface="Times New Roman" pitchFamily="18" charset="0"/>
              </a:rPr>
              <a:t>                  Как известно, творчество не появляется на пустом месте, чтобы им заниматься ребёнок должен приобрести опыт и только тогда он сможет преобразовывать, варьировать, импровизировать, придумывать что- то новое в разнообразных видах музыкальной деятельности.</a:t>
            </a:r>
          </a:p>
          <a:p>
            <a:pPr algn="just"/>
            <a:endParaRPr lang="ru-RU" dirty="0">
              <a:latin typeface="Times New Roman" pitchFamily="18" charset="0"/>
              <a:cs typeface="Times New Roman" pitchFamily="18" charset="0"/>
            </a:endParaRPr>
          </a:p>
        </p:txBody>
      </p:sp>
      <p:sp>
        <p:nvSpPr>
          <p:cNvPr id="3" name="Номер слайда 2"/>
          <p:cNvSpPr>
            <a:spLocks noGrp="1"/>
          </p:cNvSpPr>
          <p:nvPr>
            <p:ph type="sldNum" sz="quarter" idx="12"/>
          </p:nvPr>
        </p:nvSpPr>
        <p:spPr/>
        <p:txBody>
          <a:bodyPr/>
          <a:lstStyle/>
          <a:p>
            <a:fld id="{47EC8064-8DCE-4935-ABCD-0176FC871D19}" type="slidenum">
              <a:rPr lang="ru-RU" smtClean="0"/>
              <a:pPr/>
              <a:t>2</a:t>
            </a:fld>
            <a:endParaRPr lang="ru-RU"/>
          </a:p>
        </p:txBody>
      </p:sp>
      <p:sp>
        <p:nvSpPr>
          <p:cNvPr id="4" name="TextBox 3"/>
          <p:cNvSpPr txBox="1"/>
          <p:nvPr/>
        </p:nvSpPr>
        <p:spPr>
          <a:xfrm>
            <a:off x="8678883" y="0"/>
            <a:ext cx="301686" cy="369332"/>
          </a:xfrm>
          <a:prstGeom prst="rect">
            <a:avLst/>
          </a:prstGeom>
          <a:noFill/>
        </p:spPr>
        <p:txBody>
          <a:bodyPr wrap="none" rtlCol="0">
            <a:spAutoFit/>
          </a:bodyPr>
          <a:lstStyle/>
          <a:p>
            <a:r>
              <a:rPr lang="ru-RU" dirty="0" smtClean="0"/>
              <a:t>2</a:t>
            </a:r>
            <a:endParaRPr lang="ru-RU"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30514" y="406399"/>
            <a:ext cx="7729173" cy="4862870"/>
          </a:xfrm>
          <a:prstGeom prst="rect">
            <a:avLst/>
          </a:prstGeom>
          <a:noFill/>
        </p:spPr>
        <p:txBody>
          <a:bodyPr wrap="square" rtlCol="0">
            <a:spAutoFit/>
          </a:bodyPr>
          <a:lstStyle/>
          <a:p>
            <a:pPr algn="just"/>
            <a:r>
              <a:rPr lang="ru-RU" dirty="0" smtClean="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Н</a:t>
            </a:r>
            <a:r>
              <a:rPr lang="ru-RU" sz="1600" dirty="0">
                <a:latin typeface="Times New Roman" panose="02020603050405020304" pitchFamily="18" charset="0"/>
                <a:cs typeface="Times New Roman" panose="02020603050405020304" pitchFamily="18" charset="0"/>
              </a:rPr>
              <a:t>. А. Ветлугиной было установлено, что необходимым условием возникновения детского музыкального творчества является накопление впечатлений от восприятия искусства, которые являются </a:t>
            </a:r>
            <a:r>
              <a:rPr lang="ru-RU" sz="1600" dirty="0" smtClean="0">
                <a:latin typeface="Times New Roman" panose="02020603050405020304" pitchFamily="18" charset="0"/>
                <a:cs typeface="Times New Roman" panose="02020603050405020304" pitchFamily="18" charset="0"/>
              </a:rPr>
              <a:t>источником </a:t>
            </a:r>
            <a:r>
              <a:rPr lang="ru-RU" sz="1600" dirty="0">
                <a:latin typeface="Times New Roman" panose="02020603050405020304" pitchFamily="18" charset="0"/>
                <a:cs typeface="Times New Roman" panose="02020603050405020304" pitchFamily="18" charset="0"/>
              </a:rPr>
              <a:t>творчества, его образцом. </a:t>
            </a:r>
            <a:endParaRPr lang="ru-RU" sz="1600" dirty="0" smtClean="0">
              <a:latin typeface="Times New Roman" panose="02020603050405020304" pitchFamily="18" charset="0"/>
              <a:cs typeface="Times New Roman" panose="02020603050405020304" pitchFamily="18" charset="0"/>
            </a:endParaRPr>
          </a:p>
          <a:p>
            <a:pPr algn="just"/>
            <a:r>
              <a:rPr lang="ru-RU" sz="1600" dirty="0" smtClean="0">
                <a:latin typeface="Times New Roman" panose="02020603050405020304" pitchFamily="18" charset="0"/>
                <a:cs typeface="Times New Roman" panose="02020603050405020304" pitchFamily="18" charset="0"/>
              </a:rPr>
              <a:t>	Выдающийся музыкант </a:t>
            </a:r>
            <a:r>
              <a:rPr lang="ru-RU" sz="1600" dirty="0">
                <a:latin typeface="Times New Roman" panose="02020603050405020304" pitchFamily="18" charset="0"/>
                <a:cs typeface="Times New Roman" panose="02020603050405020304" pitchFamily="18" charset="0"/>
              </a:rPr>
              <a:t>и </a:t>
            </a:r>
            <a:r>
              <a:rPr lang="ru-RU" sz="1600" dirty="0" smtClean="0">
                <a:latin typeface="Times New Roman" panose="02020603050405020304" pitchFamily="18" charset="0"/>
                <a:cs typeface="Times New Roman" panose="02020603050405020304" pitchFamily="18" charset="0"/>
              </a:rPr>
              <a:t>педагог Б</a:t>
            </a:r>
            <a:r>
              <a:rPr lang="ru-RU" sz="1600" dirty="0">
                <a:latin typeface="Times New Roman" panose="02020603050405020304" pitchFamily="18" charset="0"/>
                <a:cs typeface="Times New Roman" panose="02020603050405020304" pitchFamily="18" charset="0"/>
              </a:rPr>
              <a:t>. Л. </a:t>
            </a:r>
            <a:r>
              <a:rPr lang="ru-RU" sz="1600" dirty="0" smtClean="0">
                <a:latin typeface="Times New Roman" panose="02020603050405020304" pitchFamily="18" charset="0"/>
                <a:cs typeface="Times New Roman" panose="02020603050405020304" pitchFamily="18" charset="0"/>
              </a:rPr>
              <a:t>Яворский </a:t>
            </a:r>
            <a:r>
              <a:rPr lang="ru-RU" sz="1600" dirty="0">
                <a:latin typeface="Times New Roman" panose="02020603050405020304" pitchFamily="18" charset="0"/>
                <a:cs typeface="Times New Roman" panose="02020603050405020304" pitchFamily="18" charset="0"/>
              </a:rPr>
              <a:t>считал, что детям свойственно целостное восприятие искусства, что синтез музыки и литературы обогащает музыкальное восприятие, развивает эмоциональную сферу ребёнка. </a:t>
            </a:r>
            <a:endParaRPr lang="ru-RU" sz="1600" dirty="0" smtClean="0">
              <a:latin typeface="Times New Roman" panose="02020603050405020304" pitchFamily="18" charset="0"/>
              <a:cs typeface="Times New Roman" panose="02020603050405020304" pitchFamily="18" charset="0"/>
            </a:endParaRPr>
          </a:p>
          <a:p>
            <a:pPr algn="just"/>
            <a:r>
              <a:rPr lang="ru-RU" sz="1600" dirty="0" smtClean="0">
                <a:latin typeface="Times New Roman" panose="02020603050405020304" pitchFamily="18" charset="0"/>
                <a:cs typeface="Times New Roman" panose="02020603050405020304" pitchFamily="18" charset="0"/>
              </a:rPr>
              <a:t>	Задача </a:t>
            </a:r>
            <a:r>
              <a:rPr lang="ru-RU" sz="1600" dirty="0">
                <a:latin typeface="Times New Roman" panose="02020603050405020304" pitchFamily="18" charset="0"/>
                <a:cs typeface="Times New Roman" panose="02020603050405020304" pitchFamily="18" charset="0"/>
              </a:rPr>
              <a:t>музыкального руководителя состоит в том, чтобы развить у детей общую музыкальность, которая будет фундаментом для развития творческих способностей.</a:t>
            </a:r>
          </a:p>
          <a:p>
            <a:pPr algn="just"/>
            <a:r>
              <a:rPr lang="ru-RU" sz="1600" dirty="0" smtClean="0">
                <a:latin typeface="Times New Roman" panose="02020603050405020304" pitchFamily="18" charset="0"/>
                <a:cs typeface="Times New Roman" panose="02020603050405020304" pitchFamily="18" charset="0"/>
              </a:rPr>
              <a:t>               Для </a:t>
            </a:r>
            <a:r>
              <a:rPr lang="ru-RU" sz="1600" dirty="0">
                <a:latin typeface="Times New Roman" panose="02020603050405020304" pitchFamily="18" charset="0"/>
                <a:cs typeface="Times New Roman" panose="02020603050405020304" pitchFamily="18" charset="0"/>
              </a:rPr>
              <a:t>решения этих задач используются гибкие формы организации образовательной музыкальной деятельности: форма игры, познавательной деятельности, в форме творческой активности, учитываются индивидуальные возрастные возможности детей. </a:t>
            </a:r>
            <a:endParaRPr lang="ru-RU" sz="1600" dirty="0" smtClean="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               Новизна</a:t>
            </a:r>
            <a:r>
              <a:rPr lang="ru-RU" sz="1600" dirty="0">
                <a:latin typeface="Times New Roman" panose="02020603050405020304" pitchFamily="18" charset="0"/>
                <a:cs typeface="Times New Roman" panose="02020603050405020304" pitchFamily="18" charset="0"/>
              </a:rPr>
              <a:t>, практическая значимость опыта состоит в поиске новых форм взаимодействия с воспитанниками, позволяющие раскрыть индивидуальные особенности каждого дошкольника.</a:t>
            </a:r>
            <a:endParaRPr lang="ru-RU" sz="1600" dirty="0" smtClean="0">
              <a:latin typeface="Times New Roman" panose="02020603050405020304" pitchFamily="18" charset="0"/>
              <a:cs typeface="Times New Roman" panose="02020603050405020304" pitchFamily="18" charset="0"/>
            </a:endParaRPr>
          </a:p>
          <a:p>
            <a:pPr algn="just"/>
            <a:endParaRPr lang="ru-RU" sz="1600" dirty="0" smtClean="0">
              <a:latin typeface="Times New Roman" panose="02020603050405020304" pitchFamily="18" charset="0"/>
              <a:cs typeface="Times New Roman" panose="02020603050405020304" pitchFamily="18" charset="0"/>
            </a:endParaRPr>
          </a:p>
          <a:p>
            <a:pPr algn="just"/>
            <a:r>
              <a:rPr lang="ru-RU" dirty="0"/>
              <a:t> </a:t>
            </a:r>
            <a:r>
              <a:rPr lang="ru-RU" dirty="0">
                <a:latin typeface="Times New Roman" panose="02020603050405020304" pitchFamily="18" charset="0"/>
                <a:cs typeface="Times New Roman" panose="02020603050405020304" pitchFamily="18" charset="0"/>
              </a:rPr>
              <a:t> </a:t>
            </a:r>
            <a:br>
              <a:rPr lang="ru-RU" dirty="0">
                <a:latin typeface="Times New Roman" panose="02020603050405020304" pitchFamily="18" charset="0"/>
                <a:cs typeface="Times New Roman" panose="02020603050405020304" pitchFamily="18" charset="0"/>
              </a:rPr>
            </a:br>
            <a:endParaRPr lang="ru-RU" dirty="0">
              <a:latin typeface="Times New Roman" panose="02020603050405020304" pitchFamily="18" charset="0"/>
              <a:cs typeface="Times New Roman" panose="02020603050405020304" pitchFamily="18" charset="0"/>
            </a:endParaRPr>
          </a:p>
        </p:txBody>
      </p:sp>
      <p:sp>
        <p:nvSpPr>
          <p:cNvPr id="3" name="Номер слайда 2"/>
          <p:cNvSpPr>
            <a:spLocks noGrp="1"/>
          </p:cNvSpPr>
          <p:nvPr>
            <p:ph type="sldNum" sz="quarter" idx="12"/>
          </p:nvPr>
        </p:nvSpPr>
        <p:spPr/>
        <p:txBody>
          <a:bodyPr/>
          <a:lstStyle/>
          <a:p>
            <a:fld id="{47EC8064-8DCE-4935-ABCD-0176FC871D19}" type="slidenum">
              <a:rPr lang="ru-RU" smtClean="0"/>
              <a:pPr/>
              <a:t>3</a:t>
            </a:fld>
            <a:endParaRPr lang="ru-RU"/>
          </a:p>
        </p:txBody>
      </p:sp>
      <p:sp>
        <p:nvSpPr>
          <p:cNvPr id="4" name="TextBox 3"/>
          <p:cNvSpPr txBox="1"/>
          <p:nvPr/>
        </p:nvSpPr>
        <p:spPr>
          <a:xfrm>
            <a:off x="8678883" y="0"/>
            <a:ext cx="301686" cy="369332"/>
          </a:xfrm>
          <a:prstGeom prst="rect">
            <a:avLst/>
          </a:prstGeom>
          <a:noFill/>
        </p:spPr>
        <p:txBody>
          <a:bodyPr wrap="none" rtlCol="0">
            <a:spAutoFit/>
          </a:bodyPr>
          <a:lstStyle/>
          <a:p>
            <a:r>
              <a:rPr lang="ru-RU" dirty="0" smtClean="0"/>
              <a:t>3</a:t>
            </a:r>
            <a:endParaRPr lang="ru-RU" dirty="0"/>
          </a:p>
        </p:txBody>
      </p:sp>
    </p:spTree>
    <p:extLst>
      <p:ext uri="{BB962C8B-B14F-4D97-AF65-F5344CB8AC3E}">
        <p14:creationId xmlns:p14="http://schemas.microsoft.com/office/powerpoint/2010/main" xmlns="" val="1762840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3183" y="623194"/>
            <a:ext cx="7593496" cy="5078313"/>
          </a:xfrm>
          <a:prstGeom prst="rect">
            <a:avLst/>
          </a:prstGeom>
          <a:noFill/>
        </p:spPr>
        <p:txBody>
          <a:bodyPr wrap="square" rtlCol="0">
            <a:spAutoFit/>
          </a:bodyPr>
          <a:lstStyle/>
          <a:p>
            <a:pPr algn="just"/>
            <a:endParaRPr lang="ru-RU" sz="1600" b="1" dirty="0" smtClean="0">
              <a:solidFill>
                <a:srgbClr val="002060"/>
              </a:solidFill>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Цель: </a:t>
            </a:r>
            <a:r>
              <a:rPr lang="ru-RU" sz="1600" dirty="0" smtClean="0">
                <a:latin typeface="Times New Roman" pitchFamily="18" charset="0"/>
                <a:cs typeface="Times New Roman" pitchFamily="18" charset="0"/>
              </a:rPr>
              <a:t>развитие творческой личности ребёнка с учётом его индивидуальных особенностей в различных видах музыкальной деятельности.</a:t>
            </a:r>
          </a:p>
          <a:p>
            <a:pPr algn="just"/>
            <a:endParaRPr lang="ru-RU" sz="1600" dirty="0" smtClean="0">
              <a:latin typeface="Times New Roman" pitchFamily="18" charset="0"/>
              <a:cs typeface="Times New Roman" pitchFamily="18" charset="0"/>
            </a:endParaRPr>
          </a:p>
          <a:p>
            <a:pPr algn="just"/>
            <a:r>
              <a:rPr lang="ru-RU" sz="1600" b="1" dirty="0" smtClean="0">
                <a:solidFill>
                  <a:srgbClr val="002060"/>
                </a:solidFill>
                <a:latin typeface="Times New Roman" pitchFamily="18" charset="0"/>
                <a:cs typeface="Times New Roman" pitchFamily="18" charset="0"/>
              </a:rPr>
              <a:t>Задачи:</a:t>
            </a:r>
          </a:p>
          <a:p>
            <a:pPr algn="just"/>
            <a:endParaRPr lang="ru-RU" sz="1600" b="1" dirty="0" smtClean="0">
              <a:solidFill>
                <a:srgbClr val="002060"/>
              </a:solidFill>
              <a:latin typeface="Times New Roman" pitchFamily="18" charset="0"/>
              <a:cs typeface="Times New Roman" pitchFamily="18" charset="0"/>
            </a:endParaRPr>
          </a:p>
          <a:p>
            <a:pPr algn="just">
              <a:buFontTx/>
              <a:buChar char="-"/>
            </a:pPr>
            <a:r>
              <a:rPr lang="ru-RU" sz="1600" dirty="0" smtClean="0">
                <a:latin typeface="Times New Roman" pitchFamily="18" charset="0"/>
                <a:cs typeface="Times New Roman" pitchFamily="18" charset="0"/>
              </a:rPr>
              <a:t> Формировать развивающую предметно-пространственную среду дидактическими играми, наглядно-иллюстративными пособиями, аудиальными средствами, интерактивными видеоматериалами, обеспечивающими развитие ребенка с учетом его индивидуальных личностных особенностей;</a:t>
            </a:r>
          </a:p>
          <a:p>
            <a:pPr algn="just">
              <a:buFontTx/>
              <a:buChar char="-"/>
            </a:pPr>
            <a:endParaRPr lang="ru-RU" sz="1600" dirty="0" smtClean="0">
              <a:latin typeface="Times New Roman" pitchFamily="18" charset="0"/>
              <a:cs typeface="Times New Roman" pitchFamily="18" charset="0"/>
            </a:endParaRPr>
          </a:p>
          <a:p>
            <a:pPr algn="just">
              <a:buFontTx/>
              <a:buChar char="-"/>
            </a:pPr>
            <a:r>
              <a:rPr lang="ru-RU" sz="1600" dirty="0" smtClean="0">
                <a:latin typeface="Times New Roman" pitchFamily="18" charset="0"/>
                <a:cs typeface="Times New Roman" pitchFamily="18" charset="0"/>
              </a:rPr>
              <a:t> Поддержка детской инициативы в различных видах музыкальной деятельности;</a:t>
            </a:r>
          </a:p>
          <a:p>
            <a:pPr algn="just">
              <a:buFontTx/>
              <a:buChar char="-"/>
            </a:pPr>
            <a:endParaRPr lang="ru-RU" sz="1600" dirty="0" smtClean="0">
              <a:latin typeface="Times New Roman" pitchFamily="18" charset="0"/>
              <a:cs typeface="Times New Roman" pitchFamily="18" charset="0"/>
            </a:endParaRPr>
          </a:p>
          <a:p>
            <a:pPr algn="just">
              <a:buFontTx/>
              <a:buChar char="-"/>
            </a:pPr>
            <a:r>
              <a:rPr lang="ru-RU" sz="1600" dirty="0" smtClean="0">
                <a:latin typeface="Times New Roman" pitchFamily="18" charset="0"/>
                <a:cs typeface="Times New Roman" pitchFamily="18" charset="0"/>
              </a:rPr>
              <a:t> Содействовать повышению профессиональной компетенции воспитателей в вопросах музыкального образования дошкольников;</a:t>
            </a:r>
          </a:p>
          <a:p>
            <a:pPr algn="just">
              <a:buFontTx/>
              <a:buChar char="-"/>
            </a:pPr>
            <a:endParaRPr lang="ru-RU" sz="1600" dirty="0" smtClean="0">
              <a:latin typeface="Times New Roman" pitchFamily="18" charset="0"/>
              <a:cs typeface="Times New Roman" pitchFamily="18" charset="0"/>
            </a:endParaRPr>
          </a:p>
          <a:p>
            <a:pPr algn="just">
              <a:buFontTx/>
              <a:buChar char="-"/>
            </a:pPr>
            <a:r>
              <a:rPr lang="ru-RU" sz="1600" dirty="0" smtClean="0">
                <a:latin typeface="Times New Roman" pitchFamily="18" charset="0"/>
                <a:cs typeface="Times New Roman" pitchFamily="18" charset="0"/>
              </a:rPr>
              <a:t> Способствовать развитию родительской компетентности в вопросах развития индивидуальной творческой личности ребенка с учётом индивидуальных особенностей.</a:t>
            </a:r>
            <a:r>
              <a:rPr lang="ru-RU" sz="1600" b="1" dirty="0" smtClean="0">
                <a:latin typeface="Times New Roman" pitchFamily="18" charset="0"/>
                <a:cs typeface="Times New Roman" pitchFamily="18" charset="0"/>
              </a:rPr>
              <a:t> </a:t>
            </a:r>
            <a:endParaRPr lang="ru-RU" sz="1600" dirty="0" smtClean="0">
              <a:latin typeface="Times New Roman" pitchFamily="18" charset="0"/>
              <a:cs typeface="Times New Roman" pitchFamily="18" charset="0"/>
            </a:endParaRPr>
          </a:p>
          <a:p>
            <a:endParaRPr lang="ru-RU" sz="2000" b="1" dirty="0">
              <a:latin typeface="Times New Roman" pitchFamily="18" charset="0"/>
              <a:cs typeface="Times New Roman" pitchFamily="18" charset="0"/>
            </a:endParaRPr>
          </a:p>
        </p:txBody>
      </p:sp>
      <p:sp>
        <p:nvSpPr>
          <p:cNvPr id="3" name="Номер слайда 2"/>
          <p:cNvSpPr>
            <a:spLocks noGrp="1"/>
          </p:cNvSpPr>
          <p:nvPr>
            <p:ph type="sldNum" sz="quarter" idx="12"/>
          </p:nvPr>
        </p:nvSpPr>
        <p:spPr/>
        <p:txBody>
          <a:bodyPr/>
          <a:lstStyle/>
          <a:p>
            <a:fld id="{47EC8064-8DCE-4935-ABCD-0176FC871D19}" type="slidenum">
              <a:rPr lang="ru-RU" smtClean="0"/>
              <a:pPr/>
              <a:t>4</a:t>
            </a:fld>
            <a:endParaRPr lang="ru-RU"/>
          </a:p>
        </p:txBody>
      </p:sp>
      <p:sp>
        <p:nvSpPr>
          <p:cNvPr id="4" name="TextBox 3"/>
          <p:cNvSpPr txBox="1"/>
          <p:nvPr/>
        </p:nvSpPr>
        <p:spPr>
          <a:xfrm>
            <a:off x="8842314" y="0"/>
            <a:ext cx="301686" cy="369332"/>
          </a:xfrm>
          <a:prstGeom prst="rect">
            <a:avLst/>
          </a:prstGeom>
          <a:noFill/>
        </p:spPr>
        <p:txBody>
          <a:bodyPr wrap="none" rtlCol="0">
            <a:spAutoFit/>
          </a:bodyPr>
          <a:lstStyle/>
          <a:p>
            <a:r>
              <a:rPr lang="ru-RU" dirty="0" smtClean="0"/>
              <a:t>4</a:t>
            </a:r>
            <a:endParaRPr lang="ru-RU"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776869" y="2570921"/>
            <a:ext cx="2345636" cy="1696278"/>
          </a:xfrm>
          <a:prstGeom prst="rect">
            <a:avLst/>
          </a:prstGeom>
          <a:solidFill>
            <a:schemeClr val="accent2">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002060"/>
                </a:solidFill>
                <a:latin typeface="Times New Roman" pitchFamily="18" charset="0"/>
                <a:cs typeface="Times New Roman" pitchFamily="18" charset="0"/>
              </a:rPr>
              <a:t>Создание педагогических условий</a:t>
            </a:r>
            <a:endParaRPr lang="ru-RU" b="1" dirty="0">
              <a:solidFill>
                <a:srgbClr val="002060"/>
              </a:solidFill>
              <a:latin typeface="Times New Roman" pitchFamily="18" charset="0"/>
              <a:cs typeface="Times New Roman" pitchFamily="18" charset="0"/>
            </a:endParaRPr>
          </a:p>
        </p:txBody>
      </p:sp>
      <p:sp>
        <p:nvSpPr>
          <p:cNvPr id="5" name="Прямоугольник 4"/>
          <p:cNvSpPr/>
          <p:nvPr/>
        </p:nvSpPr>
        <p:spPr>
          <a:xfrm>
            <a:off x="1842054" y="530086"/>
            <a:ext cx="2305878" cy="1417983"/>
          </a:xfrm>
          <a:prstGeom prst="rect">
            <a:avLst/>
          </a:prstGeom>
          <a:solidFill>
            <a:schemeClr val="accent2">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0070C0"/>
                </a:solidFill>
                <a:latin typeface="Times New Roman" pitchFamily="18" charset="0"/>
                <a:cs typeface="Times New Roman" pitchFamily="18" charset="0"/>
              </a:rPr>
              <a:t>Развивающая предметно-пространственная среда</a:t>
            </a:r>
            <a:endParaRPr lang="ru-RU" dirty="0">
              <a:solidFill>
                <a:srgbClr val="0070C0"/>
              </a:solidFill>
              <a:latin typeface="Times New Roman" pitchFamily="18" charset="0"/>
              <a:cs typeface="Times New Roman" pitchFamily="18" charset="0"/>
            </a:endParaRPr>
          </a:p>
        </p:txBody>
      </p:sp>
      <p:sp>
        <p:nvSpPr>
          <p:cNvPr id="9" name="Прямоугольник 8"/>
          <p:cNvSpPr/>
          <p:nvPr/>
        </p:nvSpPr>
        <p:spPr>
          <a:xfrm>
            <a:off x="5519530" y="477078"/>
            <a:ext cx="2232992" cy="1404729"/>
          </a:xfrm>
          <a:prstGeom prst="rect">
            <a:avLst/>
          </a:prstGeom>
          <a:solidFill>
            <a:schemeClr val="accent2">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0070C0"/>
                </a:solidFill>
                <a:latin typeface="Times New Roman" pitchFamily="18" charset="0"/>
                <a:cs typeface="Times New Roman" pitchFamily="18" charset="0"/>
              </a:rPr>
              <a:t>Мониторинг музыкального развития</a:t>
            </a:r>
          </a:p>
          <a:p>
            <a:pPr algn="ctr"/>
            <a:r>
              <a:rPr lang="ru-RU" dirty="0" smtClean="0">
                <a:solidFill>
                  <a:srgbClr val="0070C0"/>
                </a:solidFill>
                <a:latin typeface="Times New Roman" pitchFamily="18" charset="0"/>
                <a:cs typeface="Times New Roman" pitchFamily="18" charset="0"/>
              </a:rPr>
              <a:t>дошкольников</a:t>
            </a:r>
            <a:endParaRPr lang="ru-RU" dirty="0">
              <a:solidFill>
                <a:srgbClr val="0070C0"/>
              </a:solidFill>
              <a:latin typeface="Times New Roman" pitchFamily="18" charset="0"/>
              <a:cs typeface="Times New Roman" pitchFamily="18" charset="0"/>
            </a:endParaRPr>
          </a:p>
        </p:txBody>
      </p:sp>
      <p:sp>
        <p:nvSpPr>
          <p:cNvPr id="10" name="Прямоугольник 9"/>
          <p:cNvSpPr/>
          <p:nvPr/>
        </p:nvSpPr>
        <p:spPr>
          <a:xfrm>
            <a:off x="1013794" y="2782957"/>
            <a:ext cx="2133600" cy="1424609"/>
          </a:xfrm>
          <a:prstGeom prst="rect">
            <a:avLst/>
          </a:prstGeom>
          <a:solidFill>
            <a:schemeClr val="accent2">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0070C0"/>
                </a:solidFill>
                <a:latin typeface="Times New Roman" pitchFamily="18" charset="0"/>
                <a:cs typeface="Times New Roman" pitchFamily="18" charset="0"/>
              </a:rPr>
              <a:t>Преемственность музыкального образования</a:t>
            </a:r>
            <a:endParaRPr lang="ru-RU" dirty="0">
              <a:solidFill>
                <a:srgbClr val="0070C0"/>
              </a:solidFill>
              <a:latin typeface="Times New Roman" pitchFamily="18" charset="0"/>
              <a:cs typeface="Times New Roman" pitchFamily="18" charset="0"/>
            </a:endParaRPr>
          </a:p>
        </p:txBody>
      </p:sp>
      <p:sp>
        <p:nvSpPr>
          <p:cNvPr id="11" name="Прямоугольник 10"/>
          <p:cNvSpPr/>
          <p:nvPr/>
        </p:nvSpPr>
        <p:spPr>
          <a:xfrm>
            <a:off x="6738731" y="2676939"/>
            <a:ext cx="2133600" cy="1477616"/>
          </a:xfrm>
          <a:prstGeom prst="rect">
            <a:avLst/>
          </a:prstGeom>
          <a:solidFill>
            <a:schemeClr val="accent2">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0070C0"/>
                </a:solidFill>
                <a:latin typeface="Times New Roman" pitchFamily="18" charset="0"/>
                <a:cs typeface="Times New Roman" pitchFamily="18" charset="0"/>
              </a:rPr>
              <a:t>Поддержка индивидуальности воспитанников</a:t>
            </a:r>
            <a:endParaRPr lang="ru-RU" dirty="0">
              <a:solidFill>
                <a:srgbClr val="0070C0"/>
              </a:solidFill>
              <a:latin typeface="Times New Roman" pitchFamily="18" charset="0"/>
              <a:cs typeface="Times New Roman" pitchFamily="18" charset="0"/>
            </a:endParaRPr>
          </a:p>
        </p:txBody>
      </p:sp>
      <p:cxnSp>
        <p:nvCxnSpPr>
          <p:cNvPr id="13" name="Прямая со стрелкой 12"/>
          <p:cNvCxnSpPr/>
          <p:nvPr/>
        </p:nvCxnSpPr>
        <p:spPr>
          <a:xfrm rot="5400000" flipH="1" flipV="1">
            <a:off x="6182138" y="2126974"/>
            <a:ext cx="371062" cy="251791"/>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7" name="Прямая со стрелкой 16"/>
          <p:cNvCxnSpPr/>
          <p:nvPr/>
        </p:nvCxnSpPr>
        <p:spPr>
          <a:xfrm rot="16200000" flipV="1">
            <a:off x="3385933" y="2047463"/>
            <a:ext cx="324678" cy="284919"/>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19" name="Прямая со стрелкой 18"/>
          <p:cNvCxnSpPr/>
          <p:nvPr/>
        </p:nvCxnSpPr>
        <p:spPr>
          <a:xfrm rot="10800000" flipV="1">
            <a:off x="3193777" y="3458816"/>
            <a:ext cx="463825" cy="3"/>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2" name="Прямая со стрелкой 21"/>
          <p:cNvCxnSpPr/>
          <p:nvPr/>
        </p:nvCxnSpPr>
        <p:spPr>
          <a:xfrm flipV="1">
            <a:off x="6235150" y="3485321"/>
            <a:ext cx="430694" cy="19880"/>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1" name="Прямоугольник 20"/>
          <p:cNvSpPr/>
          <p:nvPr/>
        </p:nvSpPr>
        <p:spPr>
          <a:xfrm>
            <a:off x="4022037" y="4962937"/>
            <a:ext cx="2054087" cy="1391479"/>
          </a:xfrm>
          <a:prstGeom prst="rect">
            <a:avLst/>
          </a:prstGeom>
          <a:solidFill>
            <a:schemeClr val="accent2">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rgbClr val="0070C0"/>
                </a:solidFill>
                <a:latin typeface="Times New Roman" pitchFamily="18" charset="0"/>
                <a:cs typeface="Times New Roman" pitchFamily="18" charset="0"/>
              </a:rPr>
              <a:t>Использование ресурсов социального окружения </a:t>
            </a:r>
          </a:p>
        </p:txBody>
      </p:sp>
      <p:sp>
        <p:nvSpPr>
          <p:cNvPr id="23" name="Прямоугольник 22"/>
          <p:cNvSpPr/>
          <p:nvPr/>
        </p:nvSpPr>
        <p:spPr>
          <a:xfrm>
            <a:off x="6838123" y="4810540"/>
            <a:ext cx="2133600" cy="1444486"/>
          </a:xfrm>
          <a:prstGeom prst="rect">
            <a:avLst/>
          </a:prstGeom>
          <a:solidFill>
            <a:schemeClr val="accent2">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0070C0"/>
                </a:solidFill>
                <a:latin typeface="Times New Roman" pitchFamily="18" charset="0"/>
                <a:cs typeface="Times New Roman" pitchFamily="18" charset="0"/>
              </a:rPr>
              <a:t>Музыкально-творческая деятельность в семье</a:t>
            </a:r>
            <a:endParaRPr lang="ru-RU" dirty="0">
              <a:solidFill>
                <a:srgbClr val="0070C0"/>
              </a:solidFill>
              <a:latin typeface="Times New Roman" pitchFamily="18" charset="0"/>
              <a:cs typeface="Times New Roman" pitchFamily="18" charset="0"/>
            </a:endParaRPr>
          </a:p>
        </p:txBody>
      </p:sp>
      <p:cxnSp>
        <p:nvCxnSpPr>
          <p:cNvPr id="24" name="Прямая со стрелкой 23"/>
          <p:cNvCxnSpPr/>
          <p:nvPr/>
        </p:nvCxnSpPr>
        <p:spPr>
          <a:xfrm rot="10800000" flipV="1">
            <a:off x="3346178" y="4505739"/>
            <a:ext cx="311422" cy="271672"/>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cxnSp>
        <p:nvCxnSpPr>
          <p:cNvPr id="26" name="Прямая со стрелкой 25"/>
          <p:cNvCxnSpPr/>
          <p:nvPr/>
        </p:nvCxnSpPr>
        <p:spPr>
          <a:xfrm>
            <a:off x="6109251" y="4532244"/>
            <a:ext cx="344557" cy="318052"/>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16" name="Прямоугольник 15"/>
          <p:cNvSpPr/>
          <p:nvPr/>
        </p:nvSpPr>
        <p:spPr>
          <a:xfrm>
            <a:off x="1113181" y="4956309"/>
            <a:ext cx="2213113" cy="1378229"/>
          </a:xfrm>
          <a:prstGeom prst="rect">
            <a:avLst/>
          </a:prstGeom>
          <a:solidFill>
            <a:schemeClr val="accent2">
              <a:lumMod val="20000"/>
              <a:lumOff val="80000"/>
            </a:schemeClr>
          </a:solidFill>
          <a:ln w="285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smtClean="0">
                <a:solidFill>
                  <a:srgbClr val="0070C0"/>
                </a:solidFill>
                <a:latin typeface="Times New Roman" pitchFamily="18" charset="0"/>
                <a:cs typeface="Times New Roman" pitchFamily="18" charset="0"/>
              </a:rPr>
              <a:t>Учёт возрастных особенностей детей</a:t>
            </a:r>
            <a:endParaRPr lang="ru-RU" dirty="0">
              <a:solidFill>
                <a:srgbClr val="0070C0"/>
              </a:solidFill>
              <a:latin typeface="Times New Roman" pitchFamily="18" charset="0"/>
              <a:cs typeface="Times New Roman" pitchFamily="18" charset="0"/>
            </a:endParaRPr>
          </a:p>
        </p:txBody>
      </p:sp>
      <p:cxnSp>
        <p:nvCxnSpPr>
          <p:cNvPr id="18" name="Прямая со стрелкой 17"/>
          <p:cNvCxnSpPr/>
          <p:nvPr/>
        </p:nvCxnSpPr>
        <p:spPr>
          <a:xfrm rot="5400000">
            <a:off x="4764158" y="4644888"/>
            <a:ext cx="384310" cy="1588"/>
          </a:xfrm>
          <a:prstGeom prst="straightConnector1">
            <a:avLst/>
          </a:prstGeom>
          <a:ln>
            <a:solidFill>
              <a:srgbClr val="002060"/>
            </a:solidFill>
            <a:tailEnd type="arrow"/>
          </a:ln>
        </p:spPr>
        <p:style>
          <a:lnRef idx="1">
            <a:schemeClr val="accent1"/>
          </a:lnRef>
          <a:fillRef idx="0">
            <a:schemeClr val="accent1"/>
          </a:fillRef>
          <a:effectRef idx="0">
            <a:schemeClr val="accent1"/>
          </a:effectRef>
          <a:fontRef idx="minor">
            <a:schemeClr val="tx1"/>
          </a:fontRef>
        </p:style>
      </p:cxnSp>
      <p:sp>
        <p:nvSpPr>
          <p:cNvPr id="20" name="Номер слайда 19"/>
          <p:cNvSpPr>
            <a:spLocks noGrp="1"/>
          </p:cNvSpPr>
          <p:nvPr>
            <p:ph type="sldNum" sz="quarter" idx="12"/>
          </p:nvPr>
        </p:nvSpPr>
        <p:spPr/>
        <p:txBody>
          <a:bodyPr/>
          <a:lstStyle/>
          <a:p>
            <a:fld id="{47EC8064-8DCE-4935-ABCD-0176FC871D19}" type="slidenum">
              <a:rPr lang="ru-RU" smtClean="0"/>
              <a:pPr/>
              <a:t>5</a:t>
            </a:fld>
            <a:endParaRPr lang="ru-RU"/>
          </a:p>
        </p:txBody>
      </p:sp>
      <p:sp>
        <p:nvSpPr>
          <p:cNvPr id="25" name="TextBox 24"/>
          <p:cNvSpPr txBox="1"/>
          <p:nvPr/>
        </p:nvSpPr>
        <p:spPr>
          <a:xfrm>
            <a:off x="8690758" y="0"/>
            <a:ext cx="301686" cy="369332"/>
          </a:xfrm>
          <a:prstGeom prst="rect">
            <a:avLst/>
          </a:prstGeom>
          <a:noFill/>
        </p:spPr>
        <p:txBody>
          <a:bodyPr wrap="none" rtlCol="0">
            <a:spAutoFit/>
          </a:bodyPr>
          <a:lstStyle/>
          <a:p>
            <a:r>
              <a:rPr lang="ru-RU" dirty="0" smtClean="0"/>
              <a:t>5</a:t>
            </a:r>
            <a:endParaRPr lang="ru-RU"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01379" y="1060174"/>
            <a:ext cx="8057090" cy="5293757"/>
          </a:xfrm>
          <a:prstGeom prst="rect">
            <a:avLst/>
          </a:prstGeom>
          <a:noFill/>
        </p:spPr>
        <p:txBody>
          <a:bodyPr wrap="square" rtlCol="0">
            <a:spAutoFit/>
          </a:bodyPr>
          <a:lstStyle/>
          <a:p>
            <a:pPr algn="just"/>
            <a:r>
              <a:rPr lang="ru-RU" dirty="0" smtClean="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Основным педагогическим условием музыкального образования дошкольников является проектирование развивающей предметно-пространственной (РППС) музыкально-образовательной среды в качестве его средства. Успешное музыкальное образование ребенка и развитие его креативности возможно только в процессе создания педагогами предметно развивающей музыкально-образовательной среды, понимаемой как целостный комплекс: музыкально-образовательной (аудиальной), предметной развивающей среды, функционально моделирующей содержание музыкального образования и направленной на стимулирование детской творческой деятельности, а также социальной среды. Качество музыкально-образовательной среды определяется качеством вышеуказанных компонентов и их взаимосвязи.</a:t>
            </a:r>
          </a:p>
          <a:p>
            <a:pPr algn="just"/>
            <a:r>
              <a:rPr lang="ru-RU" sz="1600" dirty="0" smtClean="0">
                <a:latin typeface="Times New Roman" panose="02020603050405020304" pitchFamily="18" charset="0"/>
                <a:cs typeface="Times New Roman" panose="02020603050405020304" pitchFamily="18" charset="0"/>
              </a:rPr>
              <a:t>	РППС музыкального образования следует рассматривать как систему влияний и средств формирования личности ребенка, а также возможности для ее саморазвития. РППС музыкального образования обеспечивает формирование у каждого ребенка не только интеллектуальных знаний, умений и навыков, а прежде всего, интеллектуальных способностей, развития креативности, способности реализовать себя в разнообразных сферах музыкальной деятельности.</a:t>
            </a:r>
          </a:p>
          <a:p>
            <a:pPr algn="just"/>
            <a:r>
              <a:rPr lang="ru-RU" sz="1600" dirty="0" smtClean="0">
                <a:latin typeface="Times New Roman" panose="02020603050405020304" pitchFamily="18" charset="0"/>
                <a:cs typeface="Times New Roman" panose="02020603050405020304" pitchFamily="18" charset="0"/>
              </a:rPr>
              <a:t>	В нашем детском саду обогащение РППС музыкального образования проходит систематически: пополняется фонотека (аудиальные средства), представленная музыкальными материалами разнообразного музыкального репертуара, необходимого для музыкально-творческой деятельности ребенка. В наличии комплекс предметно-развивающих средств: пособий, музыкально-дидактических игр.</a:t>
            </a:r>
          </a:p>
        </p:txBody>
      </p:sp>
      <p:sp>
        <p:nvSpPr>
          <p:cNvPr id="3" name="TextBox 2"/>
          <p:cNvSpPr txBox="1"/>
          <p:nvPr/>
        </p:nvSpPr>
        <p:spPr>
          <a:xfrm>
            <a:off x="1341936" y="278296"/>
            <a:ext cx="7192464" cy="707886"/>
          </a:xfrm>
          <a:prstGeom prst="rect">
            <a:avLst/>
          </a:prstGeom>
          <a:noFill/>
        </p:spPr>
        <p:txBody>
          <a:bodyPr wrap="square" rtlCol="0">
            <a:spAutoFit/>
          </a:bodyPr>
          <a:lstStyle/>
          <a:p>
            <a:pPr algn="ctr"/>
            <a:r>
              <a:rPr lang="ru-RU" sz="2000" b="1" dirty="0" smtClean="0">
                <a:solidFill>
                  <a:srgbClr val="002060"/>
                </a:solidFill>
                <a:latin typeface="Times New Roman" pitchFamily="18" charset="0"/>
                <a:cs typeface="Times New Roman" pitchFamily="18" charset="0"/>
              </a:rPr>
              <a:t>Развивающая предметно – пространственная среда</a:t>
            </a:r>
          </a:p>
          <a:p>
            <a:pPr algn="ctr"/>
            <a:r>
              <a:rPr lang="ru-RU" sz="2000" b="1" dirty="0" smtClean="0">
                <a:solidFill>
                  <a:srgbClr val="002060"/>
                </a:solidFill>
                <a:latin typeface="Times New Roman" pitchFamily="18" charset="0"/>
                <a:cs typeface="Times New Roman" pitchFamily="18" charset="0"/>
              </a:rPr>
              <a:t> </a:t>
            </a:r>
            <a:endParaRPr lang="ru-RU" sz="2000" b="1" dirty="0">
              <a:solidFill>
                <a:srgbClr val="002060"/>
              </a:solidFill>
              <a:latin typeface="Times New Roman" pitchFamily="18" charset="0"/>
              <a:cs typeface="Times New Roman" pitchFamily="18" charset="0"/>
            </a:endParaRPr>
          </a:p>
        </p:txBody>
      </p:sp>
      <p:sp>
        <p:nvSpPr>
          <p:cNvPr id="4" name="Номер слайда 3"/>
          <p:cNvSpPr>
            <a:spLocks noGrp="1"/>
          </p:cNvSpPr>
          <p:nvPr>
            <p:ph type="sldNum" sz="quarter" idx="12"/>
          </p:nvPr>
        </p:nvSpPr>
        <p:spPr/>
        <p:txBody>
          <a:bodyPr/>
          <a:lstStyle/>
          <a:p>
            <a:fld id="{47EC8064-8DCE-4935-ABCD-0176FC871D19}" type="slidenum">
              <a:rPr lang="ru-RU" smtClean="0"/>
              <a:pPr/>
              <a:t>6</a:t>
            </a:fld>
            <a:endParaRPr lang="ru-RU"/>
          </a:p>
        </p:txBody>
      </p:sp>
      <p:sp>
        <p:nvSpPr>
          <p:cNvPr id="5" name="TextBox 4"/>
          <p:cNvSpPr txBox="1"/>
          <p:nvPr/>
        </p:nvSpPr>
        <p:spPr>
          <a:xfrm>
            <a:off x="8842314" y="0"/>
            <a:ext cx="301686" cy="369332"/>
          </a:xfrm>
          <a:prstGeom prst="rect">
            <a:avLst/>
          </a:prstGeom>
          <a:noFill/>
        </p:spPr>
        <p:txBody>
          <a:bodyPr wrap="none" rtlCol="0">
            <a:spAutoFit/>
          </a:bodyPr>
          <a:lstStyle/>
          <a:p>
            <a:r>
              <a:rPr lang="ru-RU" dirty="0" smtClean="0"/>
              <a:t>6</a:t>
            </a:r>
            <a:endParaRPr lang="ru-RU" dirty="0"/>
          </a:p>
        </p:txBody>
      </p:sp>
    </p:spTree>
    <p:extLst>
      <p:ext uri="{BB962C8B-B14F-4D97-AF65-F5344CB8AC3E}">
        <p14:creationId xmlns:p14="http://schemas.microsoft.com/office/powerpoint/2010/main" xmlns="" val="492101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20180208_132543"/>
          <p:cNvPicPr>
            <a:picLocks noChangeAspect="1" noChangeArrowheads="1"/>
          </p:cNvPicPr>
          <p:nvPr/>
        </p:nvPicPr>
        <p:blipFill>
          <a:blip r:embed="rId2" cstate="print"/>
          <a:srcRect/>
          <a:stretch>
            <a:fillRect/>
          </a:stretch>
        </p:blipFill>
        <p:spPr bwMode="auto">
          <a:xfrm>
            <a:off x="6195737" y="4487179"/>
            <a:ext cx="2769704" cy="1662934"/>
          </a:xfrm>
          <a:prstGeom prst="rect">
            <a:avLst/>
          </a:prstGeom>
          <a:noFill/>
          <a:ln w="19050">
            <a:solidFill>
              <a:srgbClr val="0070C0"/>
            </a:solidFill>
            <a:miter lim="800000"/>
            <a:headEnd/>
            <a:tailEnd/>
          </a:ln>
        </p:spPr>
      </p:pic>
      <p:pic>
        <p:nvPicPr>
          <p:cNvPr id="1027" name="Picture 3" descr="C:\Users\Acer\Downloads\6 (1).jpg"/>
          <p:cNvPicPr>
            <a:picLocks noChangeAspect="1" noChangeArrowheads="1"/>
          </p:cNvPicPr>
          <p:nvPr/>
        </p:nvPicPr>
        <p:blipFill>
          <a:blip r:embed="rId3" cstate="print"/>
          <a:srcRect l="21900" r="10348"/>
          <a:stretch>
            <a:fillRect/>
          </a:stretch>
        </p:blipFill>
        <p:spPr bwMode="auto">
          <a:xfrm rot="5400000">
            <a:off x="3171017" y="1269340"/>
            <a:ext cx="3255719" cy="2700266"/>
          </a:xfrm>
          <a:prstGeom prst="rect">
            <a:avLst/>
          </a:prstGeom>
          <a:noFill/>
          <a:ln w="19050">
            <a:solidFill>
              <a:srgbClr val="0070C0"/>
            </a:solidFill>
          </a:ln>
        </p:spPr>
      </p:pic>
      <p:sp>
        <p:nvSpPr>
          <p:cNvPr id="5" name="Прямоугольник 4"/>
          <p:cNvSpPr/>
          <p:nvPr/>
        </p:nvSpPr>
        <p:spPr>
          <a:xfrm>
            <a:off x="3034748" y="4351661"/>
            <a:ext cx="3313042" cy="830997"/>
          </a:xfrm>
          <a:prstGeom prst="rect">
            <a:avLst/>
          </a:prstGeom>
        </p:spPr>
        <p:txBody>
          <a:bodyPr wrap="square">
            <a:spAutoFit/>
          </a:bodyPr>
          <a:lstStyle/>
          <a:p>
            <a:pPr lvl="0" algn="ctr" fontAlgn="base">
              <a:spcBef>
                <a:spcPct val="0"/>
              </a:spcBef>
              <a:spcAft>
                <a:spcPct val="0"/>
              </a:spcAft>
            </a:pPr>
            <a:r>
              <a:rPr lang="ru-RU" sz="1600" b="1" i="1" dirty="0" smtClean="0">
                <a:solidFill>
                  <a:srgbClr val="002060"/>
                </a:solidFill>
                <a:latin typeface="Times New Roman" pitchFamily="18" charset="0"/>
                <a:ea typeface="Times New Roman" pitchFamily="18" charset="0"/>
                <a:cs typeface="Times New Roman" pitchFamily="18" charset="0"/>
              </a:rPr>
              <a:t>Мини центр музыкально-театрального </a:t>
            </a:r>
          </a:p>
          <a:p>
            <a:pPr lvl="0" algn="ctr" fontAlgn="base">
              <a:spcBef>
                <a:spcPct val="0"/>
              </a:spcBef>
              <a:spcAft>
                <a:spcPct val="0"/>
              </a:spcAft>
            </a:pPr>
            <a:r>
              <a:rPr lang="ru-RU" sz="1600" b="1" i="1" dirty="0" smtClean="0">
                <a:solidFill>
                  <a:srgbClr val="002060"/>
                </a:solidFill>
                <a:latin typeface="Times New Roman" pitchFamily="18" charset="0"/>
                <a:ea typeface="Times New Roman" pitchFamily="18" charset="0"/>
                <a:cs typeface="Times New Roman" pitchFamily="18" charset="0"/>
              </a:rPr>
              <a:t>развития с</a:t>
            </a:r>
            <a:r>
              <a:rPr lang="ru-RU" sz="1600" b="1" i="1" dirty="0" smtClean="0">
                <a:solidFill>
                  <a:srgbClr val="002060"/>
                </a:solidFill>
                <a:latin typeface="Times New Roman" pitchFamily="18" charset="0"/>
                <a:cs typeface="Times New Roman" pitchFamily="18" charset="0"/>
              </a:rPr>
              <a:t>таршая группа</a:t>
            </a:r>
            <a:endParaRPr lang="ru-RU" sz="1600" b="1" dirty="0" smtClean="0">
              <a:solidFill>
                <a:srgbClr val="002060"/>
              </a:solidFill>
              <a:latin typeface="Times New Roman" pitchFamily="18" charset="0"/>
              <a:cs typeface="Times New Roman" pitchFamily="18" charset="0"/>
            </a:endParaRPr>
          </a:p>
        </p:txBody>
      </p:sp>
      <p:sp>
        <p:nvSpPr>
          <p:cNvPr id="6" name="Прямоугольник 5"/>
          <p:cNvSpPr/>
          <p:nvPr/>
        </p:nvSpPr>
        <p:spPr>
          <a:xfrm>
            <a:off x="4717775" y="6150113"/>
            <a:ext cx="4426225" cy="584775"/>
          </a:xfrm>
          <a:prstGeom prst="rect">
            <a:avLst/>
          </a:prstGeom>
        </p:spPr>
        <p:txBody>
          <a:bodyPr wrap="square">
            <a:spAutoFit/>
          </a:bodyPr>
          <a:lstStyle/>
          <a:p>
            <a:pPr lvl="0" algn="ctr" fontAlgn="base">
              <a:spcBef>
                <a:spcPct val="0"/>
              </a:spcBef>
              <a:spcAft>
                <a:spcPct val="0"/>
              </a:spcAft>
            </a:pPr>
            <a:r>
              <a:rPr lang="ru-RU" sz="1600" b="1" i="1" dirty="0" smtClean="0">
                <a:solidFill>
                  <a:srgbClr val="002060"/>
                </a:solidFill>
                <a:latin typeface="Times New Roman" pitchFamily="18" charset="0"/>
                <a:ea typeface="Times New Roman" pitchFamily="18" charset="0"/>
                <a:cs typeface="Times New Roman" pitchFamily="18" charset="0"/>
              </a:rPr>
              <a:t>Мини центр музыкально-театрального </a:t>
            </a:r>
          </a:p>
          <a:p>
            <a:pPr lvl="0" algn="ctr" fontAlgn="base">
              <a:spcBef>
                <a:spcPct val="0"/>
              </a:spcBef>
              <a:spcAft>
                <a:spcPct val="0"/>
              </a:spcAft>
            </a:pPr>
            <a:r>
              <a:rPr lang="ru-RU" sz="1600" b="1" i="1" dirty="0" smtClean="0">
                <a:solidFill>
                  <a:srgbClr val="002060"/>
                </a:solidFill>
                <a:latin typeface="Times New Roman" pitchFamily="18" charset="0"/>
                <a:ea typeface="Times New Roman" pitchFamily="18" charset="0"/>
                <a:cs typeface="Times New Roman" pitchFamily="18" charset="0"/>
              </a:rPr>
              <a:t>развития подготовительная к школе</a:t>
            </a:r>
            <a:r>
              <a:rPr lang="ru-RU" sz="1600" b="1" i="1" dirty="0" smtClean="0">
                <a:solidFill>
                  <a:srgbClr val="002060"/>
                </a:solidFill>
                <a:latin typeface="Times New Roman" pitchFamily="18" charset="0"/>
                <a:cs typeface="Times New Roman" pitchFamily="18" charset="0"/>
              </a:rPr>
              <a:t> группа</a:t>
            </a:r>
            <a:endParaRPr lang="ru-RU" sz="1600" b="1" dirty="0" smtClean="0">
              <a:solidFill>
                <a:srgbClr val="002060"/>
              </a:solidFill>
              <a:latin typeface="Times New Roman" pitchFamily="18" charset="0"/>
              <a:cs typeface="Times New Roman" pitchFamily="18" charset="0"/>
            </a:endParaRPr>
          </a:p>
        </p:txBody>
      </p:sp>
      <p:sp>
        <p:nvSpPr>
          <p:cNvPr id="7" name="Прямоугольник 6"/>
          <p:cNvSpPr/>
          <p:nvPr/>
        </p:nvSpPr>
        <p:spPr>
          <a:xfrm>
            <a:off x="636104" y="352945"/>
            <a:ext cx="8496479" cy="830997"/>
          </a:xfrm>
          <a:prstGeom prst="rect">
            <a:avLst/>
          </a:prstGeom>
        </p:spPr>
        <p:txBody>
          <a:bodyPr wrap="square">
            <a:spAutoFit/>
          </a:bodyPr>
          <a:lstStyle/>
          <a:p>
            <a:pPr marL="0" marR="0" lvl="0" indent="0" algn="r" defTabSz="914400" rtl="0" eaLnBrk="1" fontAlgn="base" latinLnBrk="0" hangingPunct="1">
              <a:lnSpc>
                <a:spcPct val="100000"/>
              </a:lnSpc>
              <a:spcBef>
                <a:spcPct val="0"/>
              </a:spcBef>
              <a:spcAft>
                <a:spcPct val="0"/>
              </a:spcAft>
              <a:buClrTx/>
              <a:buSzTx/>
              <a:buFontTx/>
              <a:buNone/>
              <a:tabLst/>
              <a:defRPr/>
            </a:pPr>
            <a:r>
              <a:rPr kumimoji="0" lang="ru-RU" sz="1600" b="1" i="1" u="none" strike="noStrike" kern="1200" cap="none" spc="0" normalizeH="0" baseline="0" noProof="0" dirty="0" smtClean="0">
                <a:ln>
                  <a:noFill/>
                </a:ln>
                <a:solidFill>
                  <a:srgbClr val="002060"/>
                </a:solidFill>
                <a:effectLst/>
                <a:uLnTx/>
                <a:uFillTx/>
                <a:latin typeface="Times New Roman" pitchFamily="18" charset="0"/>
                <a:ea typeface="Times New Roman" pitchFamily="18" charset="0"/>
                <a:cs typeface="Times New Roman" pitchFamily="18" charset="0"/>
              </a:rPr>
              <a:t>«Среда, окружающая ребенка в детском саду, может стать средством развития его личности лишь в том случае, если педагог способен организовать такую среду»</a:t>
            </a:r>
            <a:endParaRPr kumimoji="0" lang="ru-RU" sz="16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endParaRPr>
          </a:p>
          <a:p>
            <a:pPr marL="0" marR="0" lvl="0" indent="0" algn="r" defTabSz="914400" rtl="0" eaLnBrk="0" fontAlgn="base" latinLnBrk="0" hangingPunct="0">
              <a:lnSpc>
                <a:spcPct val="100000"/>
              </a:lnSpc>
              <a:spcBef>
                <a:spcPct val="0"/>
              </a:spcBef>
              <a:spcAft>
                <a:spcPct val="0"/>
              </a:spcAft>
              <a:buClrTx/>
              <a:buSzTx/>
              <a:buFontTx/>
              <a:buNone/>
              <a:tabLst/>
              <a:defRPr/>
            </a:pPr>
            <a:r>
              <a:rPr kumimoji="0" lang="ru-RU" sz="1600" b="1" i="1" u="none" strike="noStrike" kern="1200" cap="none" spc="0" normalizeH="0" baseline="0" noProof="0" dirty="0" smtClean="0">
                <a:ln>
                  <a:noFill/>
                </a:ln>
                <a:solidFill>
                  <a:srgbClr val="002060"/>
                </a:solidFill>
                <a:effectLst/>
                <a:uLnTx/>
                <a:uFillTx/>
                <a:latin typeface="Times New Roman" pitchFamily="18" charset="0"/>
                <a:ea typeface="Times New Roman" pitchFamily="18" charset="0"/>
                <a:cs typeface="Times New Roman" pitchFamily="18" charset="0"/>
              </a:rPr>
              <a:t>Э.П.Костина</a:t>
            </a:r>
            <a:endParaRPr kumimoji="0" lang="ru-RU" sz="1600" b="1" i="0" u="none" strike="noStrike" kern="1200" cap="none" spc="0" normalizeH="0" baseline="0" noProof="0" dirty="0" smtClean="0">
              <a:ln>
                <a:noFill/>
              </a:ln>
              <a:solidFill>
                <a:srgbClr val="002060"/>
              </a:solidFill>
              <a:effectLst/>
              <a:uLnTx/>
              <a:uFillTx/>
              <a:latin typeface="Times New Roman" pitchFamily="18" charset="0"/>
              <a:cs typeface="Times New Roman" pitchFamily="18" charset="0"/>
            </a:endParaRPr>
          </a:p>
        </p:txBody>
      </p:sp>
      <p:pic>
        <p:nvPicPr>
          <p:cNvPr id="1026" name="Picture 2" descr="C:\Users\Acer\Desktop\Новая папка\DSC05173.JPG"/>
          <p:cNvPicPr>
            <a:picLocks noChangeAspect="1" noChangeArrowheads="1"/>
          </p:cNvPicPr>
          <p:nvPr/>
        </p:nvPicPr>
        <p:blipFill>
          <a:blip r:embed="rId4" cstate="print"/>
          <a:srcRect l="24493" t="14751" r="23913"/>
          <a:stretch>
            <a:fillRect/>
          </a:stretch>
        </p:blipFill>
        <p:spPr bwMode="auto">
          <a:xfrm>
            <a:off x="636104" y="4155453"/>
            <a:ext cx="2398644" cy="2228354"/>
          </a:xfrm>
          <a:prstGeom prst="rect">
            <a:avLst/>
          </a:prstGeom>
          <a:noFill/>
          <a:ln w="19050">
            <a:solidFill>
              <a:srgbClr val="0070C0"/>
            </a:solidFill>
          </a:ln>
        </p:spPr>
      </p:pic>
      <p:pic>
        <p:nvPicPr>
          <p:cNvPr id="2" name="Picture 3" descr="C:\Users\Acer\Desktop\Новая папка\DSC05182.JPG"/>
          <p:cNvPicPr>
            <a:picLocks noChangeAspect="1" noChangeArrowheads="1"/>
          </p:cNvPicPr>
          <p:nvPr/>
        </p:nvPicPr>
        <p:blipFill>
          <a:blip r:embed="rId5" cstate="print"/>
          <a:srcRect l="15652" t="2636" r="31594"/>
          <a:stretch>
            <a:fillRect/>
          </a:stretch>
        </p:blipFill>
        <p:spPr bwMode="auto">
          <a:xfrm>
            <a:off x="6546575" y="1420030"/>
            <a:ext cx="2146851" cy="2227806"/>
          </a:xfrm>
          <a:prstGeom prst="rect">
            <a:avLst/>
          </a:prstGeom>
          <a:noFill/>
          <a:ln w="19050">
            <a:solidFill>
              <a:srgbClr val="0070C0"/>
            </a:solidFill>
          </a:ln>
        </p:spPr>
      </p:pic>
      <p:pic>
        <p:nvPicPr>
          <p:cNvPr id="1028" name="Picture 4" descr="C:\Users\Acer\Desktop\Новая папка\DSC05176.JPG"/>
          <p:cNvPicPr>
            <a:picLocks noChangeAspect="1" noChangeArrowheads="1"/>
          </p:cNvPicPr>
          <p:nvPr/>
        </p:nvPicPr>
        <p:blipFill>
          <a:blip r:embed="rId6" cstate="print"/>
          <a:srcRect l="22029" t="14235" r="23043"/>
          <a:stretch>
            <a:fillRect/>
          </a:stretch>
        </p:blipFill>
        <p:spPr bwMode="auto">
          <a:xfrm>
            <a:off x="330531" y="991613"/>
            <a:ext cx="2637183" cy="2315194"/>
          </a:xfrm>
          <a:prstGeom prst="rect">
            <a:avLst/>
          </a:prstGeom>
          <a:noFill/>
          <a:ln w="19050">
            <a:solidFill>
              <a:srgbClr val="0070C0"/>
            </a:solidFill>
          </a:ln>
        </p:spPr>
      </p:pic>
      <p:sp>
        <p:nvSpPr>
          <p:cNvPr id="10" name="TextBox 9"/>
          <p:cNvSpPr txBox="1"/>
          <p:nvPr/>
        </p:nvSpPr>
        <p:spPr>
          <a:xfrm>
            <a:off x="330531" y="3324456"/>
            <a:ext cx="3008243" cy="830997"/>
          </a:xfrm>
          <a:prstGeom prst="rect">
            <a:avLst/>
          </a:prstGeom>
          <a:noFill/>
        </p:spPr>
        <p:txBody>
          <a:bodyPr wrap="square" rtlCol="0">
            <a:spAutoFit/>
          </a:bodyPr>
          <a:lstStyle/>
          <a:p>
            <a:pPr algn="ctr"/>
            <a:r>
              <a:rPr lang="ru-RU" sz="1600" b="1" i="1" dirty="0" smtClean="0">
                <a:solidFill>
                  <a:srgbClr val="002060"/>
                </a:solidFill>
                <a:latin typeface="Times New Roman" pitchFamily="18" charset="0"/>
                <a:cs typeface="Times New Roman" pitchFamily="18" charset="0"/>
              </a:rPr>
              <a:t>Мини центр музыкально-театрального развития детей группы раннего возраста</a:t>
            </a:r>
            <a:endParaRPr lang="ru-RU" sz="1600" b="1" i="1" dirty="0">
              <a:solidFill>
                <a:srgbClr val="002060"/>
              </a:solidFill>
              <a:latin typeface="Times New Roman" pitchFamily="18" charset="0"/>
              <a:cs typeface="Times New Roman" pitchFamily="18" charset="0"/>
            </a:endParaRPr>
          </a:p>
        </p:txBody>
      </p:sp>
      <p:sp>
        <p:nvSpPr>
          <p:cNvPr id="11" name="Прямоугольник 10"/>
          <p:cNvSpPr/>
          <p:nvPr/>
        </p:nvSpPr>
        <p:spPr>
          <a:xfrm>
            <a:off x="5940674" y="3647836"/>
            <a:ext cx="3690729" cy="830997"/>
          </a:xfrm>
          <a:prstGeom prst="rect">
            <a:avLst/>
          </a:prstGeom>
        </p:spPr>
        <p:txBody>
          <a:bodyPr wrap="square">
            <a:spAutoFit/>
          </a:bodyPr>
          <a:lstStyle/>
          <a:p>
            <a:pPr lvl="0" algn="ctr" fontAlgn="base">
              <a:spcBef>
                <a:spcPct val="0"/>
              </a:spcBef>
              <a:spcAft>
                <a:spcPct val="0"/>
              </a:spcAft>
            </a:pPr>
            <a:r>
              <a:rPr lang="ru-RU" sz="1600" b="1" i="1" dirty="0" smtClean="0">
                <a:solidFill>
                  <a:srgbClr val="002060"/>
                </a:solidFill>
                <a:latin typeface="Times New Roman" pitchFamily="18" charset="0"/>
                <a:ea typeface="Times New Roman" pitchFamily="18" charset="0"/>
                <a:cs typeface="Times New Roman" pitchFamily="18" charset="0"/>
              </a:rPr>
              <a:t>Мини центр музыкально-театрального </a:t>
            </a:r>
          </a:p>
          <a:p>
            <a:pPr lvl="0" algn="ctr" fontAlgn="base">
              <a:spcBef>
                <a:spcPct val="0"/>
              </a:spcBef>
              <a:spcAft>
                <a:spcPct val="0"/>
              </a:spcAft>
            </a:pPr>
            <a:r>
              <a:rPr lang="ru-RU" sz="1600" b="1" i="1" dirty="0" smtClean="0">
                <a:solidFill>
                  <a:srgbClr val="002060"/>
                </a:solidFill>
                <a:latin typeface="Times New Roman" pitchFamily="18" charset="0"/>
                <a:ea typeface="Times New Roman" pitchFamily="18" charset="0"/>
                <a:cs typeface="Times New Roman" pitchFamily="18" charset="0"/>
              </a:rPr>
              <a:t>развития младшая </a:t>
            </a:r>
            <a:r>
              <a:rPr lang="ru-RU" sz="1600" b="1" i="1" dirty="0" smtClean="0">
                <a:solidFill>
                  <a:srgbClr val="002060"/>
                </a:solidFill>
                <a:latin typeface="Times New Roman" pitchFamily="18" charset="0"/>
                <a:cs typeface="Times New Roman" pitchFamily="18" charset="0"/>
              </a:rPr>
              <a:t>группа</a:t>
            </a:r>
            <a:endParaRPr lang="ru-RU" sz="1600" b="1" dirty="0" smtClean="0">
              <a:solidFill>
                <a:srgbClr val="002060"/>
              </a:solidFill>
              <a:latin typeface="Times New Roman" pitchFamily="18" charset="0"/>
              <a:cs typeface="Times New Roman" pitchFamily="18" charset="0"/>
            </a:endParaRPr>
          </a:p>
        </p:txBody>
      </p:sp>
      <p:cxnSp>
        <p:nvCxnSpPr>
          <p:cNvPr id="13" name="Прямая со стрелкой 12"/>
          <p:cNvCxnSpPr/>
          <p:nvPr/>
        </p:nvCxnSpPr>
        <p:spPr>
          <a:xfrm>
            <a:off x="6109251" y="4532244"/>
            <a:ext cx="344557" cy="318052"/>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4" name="Прямоугольник 13"/>
          <p:cNvSpPr/>
          <p:nvPr/>
        </p:nvSpPr>
        <p:spPr>
          <a:xfrm>
            <a:off x="178905" y="6270447"/>
            <a:ext cx="3882456" cy="584775"/>
          </a:xfrm>
          <a:prstGeom prst="rect">
            <a:avLst/>
          </a:prstGeom>
        </p:spPr>
        <p:txBody>
          <a:bodyPr wrap="square">
            <a:spAutoFit/>
          </a:bodyPr>
          <a:lstStyle/>
          <a:p>
            <a:pPr lvl="0" algn="ctr" fontAlgn="base">
              <a:spcBef>
                <a:spcPct val="0"/>
              </a:spcBef>
              <a:spcAft>
                <a:spcPct val="0"/>
              </a:spcAft>
            </a:pPr>
            <a:r>
              <a:rPr lang="ru-RU" sz="1600" b="1" i="1" dirty="0" smtClean="0">
                <a:solidFill>
                  <a:srgbClr val="002060"/>
                </a:solidFill>
                <a:latin typeface="Times New Roman" pitchFamily="18" charset="0"/>
                <a:ea typeface="Times New Roman" pitchFamily="18" charset="0"/>
                <a:cs typeface="Times New Roman" pitchFamily="18" charset="0"/>
              </a:rPr>
              <a:t>Мини центр музыкально-театрального </a:t>
            </a:r>
          </a:p>
          <a:p>
            <a:pPr lvl="0" algn="ctr" fontAlgn="base">
              <a:spcBef>
                <a:spcPct val="0"/>
              </a:spcBef>
              <a:spcAft>
                <a:spcPct val="0"/>
              </a:spcAft>
            </a:pPr>
            <a:r>
              <a:rPr lang="ru-RU" sz="1600" b="1" i="1" dirty="0" smtClean="0">
                <a:solidFill>
                  <a:srgbClr val="002060"/>
                </a:solidFill>
                <a:latin typeface="Times New Roman" pitchFamily="18" charset="0"/>
                <a:ea typeface="Times New Roman" pitchFamily="18" charset="0"/>
                <a:cs typeface="Times New Roman" pitchFamily="18" charset="0"/>
              </a:rPr>
              <a:t>развития средняя </a:t>
            </a:r>
            <a:r>
              <a:rPr lang="ru-RU" sz="1600" b="1" i="1" dirty="0" smtClean="0">
                <a:solidFill>
                  <a:srgbClr val="002060"/>
                </a:solidFill>
                <a:latin typeface="Times New Roman" pitchFamily="18" charset="0"/>
                <a:cs typeface="Times New Roman" pitchFamily="18" charset="0"/>
              </a:rPr>
              <a:t>группа</a:t>
            </a:r>
            <a:endParaRPr lang="ru-RU" sz="1600" b="1" dirty="0" smtClean="0">
              <a:solidFill>
                <a:srgbClr val="002060"/>
              </a:solidFill>
              <a:latin typeface="Times New Roman" pitchFamily="18" charset="0"/>
              <a:cs typeface="Times New Roman" pitchFamily="18" charset="0"/>
            </a:endParaRPr>
          </a:p>
        </p:txBody>
      </p:sp>
      <p:sp>
        <p:nvSpPr>
          <p:cNvPr id="15" name="Номер слайда 14"/>
          <p:cNvSpPr>
            <a:spLocks noGrp="1"/>
          </p:cNvSpPr>
          <p:nvPr>
            <p:ph type="sldNum" sz="quarter" idx="12"/>
          </p:nvPr>
        </p:nvSpPr>
        <p:spPr/>
        <p:txBody>
          <a:bodyPr/>
          <a:lstStyle/>
          <a:p>
            <a:fld id="{47EC8064-8DCE-4935-ABCD-0176FC871D19}" type="slidenum">
              <a:rPr lang="ru-RU" smtClean="0"/>
              <a:pPr/>
              <a:t>7</a:t>
            </a:fld>
            <a:endParaRPr lang="ru-RU"/>
          </a:p>
        </p:txBody>
      </p:sp>
      <p:sp>
        <p:nvSpPr>
          <p:cNvPr id="16" name="TextBox 15"/>
          <p:cNvSpPr txBox="1"/>
          <p:nvPr/>
        </p:nvSpPr>
        <p:spPr>
          <a:xfrm>
            <a:off x="8842314" y="0"/>
            <a:ext cx="301686" cy="369332"/>
          </a:xfrm>
          <a:prstGeom prst="rect">
            <a:avLst/>
          </a:prstGeom>
          <a:noFill/>
        </p:spPr>
        <p:txBody>
          <a:bodyPr wrap="none" rtlCol="0">
            <a:spAutoFit/>
          </a:bodyPr>
          <a:lstStyle/>
          <a:p>
            <a:r>
              <a:rPr lang="ru-RU" dirty="0" smtClean="0"/>
              <a:t>7</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20415" r="8117"/>
          <a:stretch/>
        </p:blipFill>
        <p:spPr bwMode="auto">
          <a:xfrm>
            <a:off x="3719523" y="4774402"/>
            <a:ext cx="2051243" cy="14239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8"/>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712154" y="2985513"/>
            <a:ext cx="2058612" cy="151681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5" name="Picture 5"/>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837527" y="4749617"/>
            <a:ext cx="2073859" cy="142988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3"/>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837527" y="3070665"/>
            <a:ext cx="2016124" cy="1480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0" name="Прямоугольник 9"/>
          <p:cNvSpPr/>
          <p:nvPr/>
        </p:nvSpPr>
        <p:spPr>
          <a:xfrm>
            <a:off x="3186392" y="6213597"/>
            <a:ext cx="3076015" cy="584775"/>
          </a:xfrm>
          <a:prstGeom prst="rect">
            <a:avLst/>
          </a:prstGeom>
        </p:spPr>
        <p:txBody>
          <a:bodyPr wrap="square">
            <a:spAutoFit/>
          </a:bodyPr>
          <a:lstStyle/>
          <a:p>
            <a:pPr lvl="0" algn="ctr" fontAlgn="base">
              <a:spcBef>
                <a:spcPct val="0"/>
              </a:spcBef>
              <a:spcAft>
                <a:spcPct val="0"/>
              </a:spcAft>
            </a:pPr>
            <a:r>
              <a:rPr lang="ru-RU" sz="1600" b="1" i="1" dirty="0" err="1" smtClean="0">
                <a:solidFill>
                  <a:srgbClr val="002060"/>
                </a:solidFill>
                <a:latin typeface="Times New Roman" pitchFamily="18" charset="0"/>
                <a:cs typeface="Times New Roman" pitchFamily="18" charset="0"/>
              </a:rPr>
              <a:t>Медиатека</a:t>
            </a:r>
            <a:r>
              <a:rPr lang="ru-RU" sz="1600" b="1" i="1" dirty="0" smtClean="0">
                <a:solidFill>
                  <a:srgbClr val="002060"/>
                </a:solidFill>
                <a:latin typeface="Times New Roman" pitchFamily="18" charset="0"/>
                <a:cs typeface="Times New Roman" pitchFamily="18" charset="0"/>
              </a:rPr>
              <a:t> </a:t>
            </a:r>
          </a:p>
          <a:p>
            <a:pPr lvl="0" algn="ctr" fontAlgn="base">
              <a:spcBef>
                <a:spcPct val="0"/>
              </a:spcBef>
              <a:spcAft>
                <a:spcPct val="0"/>
              </a:spcAft>
            </a:pPr>
            <a:r>
              <a:rPr lang="ru-RU" sz="1600" b="1" i="1" dirty="0" smtClean="0">
                <a:solidFill>
                  <a:srgbClr val="002060"/>
                </a:solidFill>
                <a:latin typeface="Times New Roman" pitchFamily="18" charset="0"/>
                <a:cs typeface="Times New Roman" pitchFamily="18" charset="0"/>
              </a:rPr>
              <a:t>«Музыкальная галерея»  </a:t>
            </a:r>
            <a:endParaRPr lang="ru-RU" sz="1600" b="1" dirty="0" smtClean="0">
              <a:solidFill>
                <a:srgbClr val="002060"/>
              </a:solidFill>
              <a:latin typeface="Times New Roman" pitchFamily="18" charset="0"/>
              <a:cs typeface="Times New Roman" pitchFamily="18" charset="0"/>
            </a:endParaRPr>
          </a:p>
        </p:txBody>
      </p:sp>
      <p:sp>
        <p:nvSpPr>
          <p:cNvPr id="11" name="Прямоугольник 10"/>
          <p:cNvSpPr/>
          <p:nvPr/>
        </p:nvSpPr>
        <p:spPr>
          <a:xfrm>
            <a:off x="3352042" y="2526345"/>
            <a:ext cx="3076015" cy="584775"/>
          </a:xfrm>
          <a:prstGeom prst="rect">
            <a:avLst/>
          </a:prstGeom>
        </p:spPr>
        <p:txBody>
          <a:bodyPr wrap="square">
            <a:spAutoFit/>
          </a:bodyPr>
          <a:lstStyle/>
          <a:p>
            <a:pPr lvl="0" algn="ctr" fontAlgn="base">
              <a:spcBef>
                <a:spcPct val="0"/>
              </a:spcBef>
              <a:spcAft>
                <a:spcPct val="0"/>
              </a:spcAft>
            </a:pPr>
            <a:r>
              <a:rPr lang="ru-RU" sz="1600" b="1" i="1" dirty="0" smtClean="0">
                <a:solidFill>
                  <a:srgbClr val="002060"/>
                </a:solidFill>
                <a:latin typeface="Times New Roman" pitchFamily="18" charset="0"/>
                <a:cs typeface="Times New Roman" pitchFamily="18" charset="0"/>
              </a:rPr>
              <a:t>Комплект дидактических материалов</a:t>
            </a:r>
            <a:endParaRPr lang="ru-RU" sz="1600" b="1" dirty="0" smtClean="0">
              <a:solidFill>
                <a:srgbClr val="002060"/>
              </a:solidFill>
              <a:latin typeface="Times New Roman" pitchFamily="18" charset="0"/>
              <a:cs typeface="Times New Roman" pitchFamily="18" charset="0"/>
            </a:endParaRPr>
          </a:p>
        </p:txBody>
      </p:sp>
      <p:sp>
        <p:nvSpPr>
          <p:cNvPr id="13" name="Прямоугольник 12"/>
          <p:cNvSpPr/>
          <p:nvPr/>
        </p:nvSpPr>
        <p:spPr>
          <a:xfrm>
            <a:off x="6366137" y="6198397"/>
            <a:ext cx="2819448" cy="584775"/>
          </a:xfrm>
          <a:prstGeom prst="rect">
            <a:avLst/>
          </a:prstGeom>
        </p:spPr>
        <p:txBody>
          <a:bodyPr wrap="square">
            <a:spAutoFit/>
          </a:bodyPr>
          <a:lstStyle/>
          <a:p>
            <a:pPr lvl="0" algn="ctr" fontAlgn="base">
              <a:spcBef>
                <a:spcPct val="0"/>
              </a:spcBef>
              <a:spcAft>
                <a:spcPct val="0"/>
              </a:spcAft>
            </a:pPr>
            <a:r>
              <a:rPr lang="ru-RU" sz="1600" b="1" i="1" dirty="0" smtClean="0">
                <a:solidFill>
                  <a:srgbClr val="002060"/>
                </a:solidFill>
                <a:latin typeface="Times New Roman" pitchFamily="18" charset="0"/>
                <a:cs typeface="Times New Roman" pitchFamily="18" charset="0"/>
              </a:rPr>
              <a:t>Картотека музыкально-дидактических игр</a:t>
            </a:r>
            <a:endParaRPr lang="ru-RU" sz="1600" b="1" dirty="0" smtClean="0">
              <a:solidFill>
                <a:srgbClr val="002060"/>
              </a:solidFill>
              <a:latin typeface="Times New Roman" pitchFamily="18" charset="0"/>
              <a:cs typeface="Times New Roman" pitchFamily="18" charset="0"/>
            </a:endParaRPr>
          </a:p>
        </p:txBody>
      </p:sp>
      <p:sp>
        <p:nvSpPr>
          <p:cNvPr id="16" name="Прямоугольник 15"/>
          <p:cNvSpPr/>
          <p:nvPr/>
        </p:nvSpPr>
        <p:spPr>
          <a:xfrm>
            <a:off x="6283151" y="2480179"/>
            <a:ext cx="3076015" cy="338554"/>
          </a:xfrm>
          <a:prstGeom prst="rect">
            <a:avLst/>
          </a:prstGeom>
        </p:spPr>
        <p:txBody>
          <a:bodyPr wrap="square">
            <a:spAutoFit/>
          </a:bodyPr>
          <a:lstStyle/>
          <a:p>
            <a:pPr lvl="0" algn="ctr" fontAlgn="base">
              <a:spcBef>
                <a:spcPct val="0"/>
              </a:spcBef>
              <a:spcAft>
                <a:spcPct val="0"/>
              </a:spcAft>
            </a:pPr>
            <a:r>
              <a:rPr lang="ru-RU" sz="1600" b="1" i="1" dirty="0" smtClean="0">
                <a:solidFill>
                  <a:srgbClr val="002060"/>
                </a:solidFill>
                <a:latin typeface="Times New Roman" pitchFamily="18" charset="0"/>
                <a:cs typeface="Times New Roman" pitchFamily="18" charset="0"/>
              </a:rPr>
              <a:t>Дидактические игры</a:t>
            </a:r>
            <a:endParaRPr lang="ru-RU" sz="1600" b="1" dirty="0" smtClean="0">
              <a:solidFill>
                <a:srgbClr val="002060"/>
              </a:solidFill>
              <a:latin typeface="Times New Roman" pitchFamily="18" charset="0"/>
              <a:cs typeface="Times New Roman" pitchFamily="18" charset="0"/>
            </a:endParaRPr>
          </a:p>
        </p:txBody>
      </p:sp>
      <p:sp>
        <p:nvSpPr>
          <p:cNvPr id="18" name="TextBox 17"/>
          <p:cNvSpPr txBox="1"/>
          <p:nvPr/>
        </p:nvSpPr>
        <p:spPr>
          <a:xfrm>
            <a:off x="954155" y="166438"/>
            <a:ext cx="7871791" cy="707886"/>
          </a:xfrm>
          <a:prstGeom prst="rect">
            <a:avLst/>
          </a:prstGeom>
          <a:noFill/>
        </p:spPr>
        <p:txBody>
          <a:bodyPr wrap="square" rtlCol="0">
            <a:spAutoFit/>
          </a:bodyPr>
          <a:lstStyle/>
          <a:p>
            <a:pPr algn="ctr"/>
            <a:r>
              <a:rPr lang="ru-RU" sz="2000" b="1" dirty="0" smtClean="0">
                <a:solidFill>
                  <a:srgbClr val="002060"/>
                </a:solidFill>
                <a:latin typeface="Times New Roman" pitchFamily="18" charset="0"/>
                <a:cs typeface="Times New Roman" pitchFamily="18" charset="0"/>
              </a:rPr>
              <a:t>Развивающая предметно – пространственная среда</a:t>
            </a:r>
          </a:p>
          <a:p>
            <a:pPr algn="ctr"/>
            <a:r>
              <a:rPr lang="ru-RU" sz="2000" b="1" dirty="0" smtClean="0">
                <a:solidFill>
                  <a:srgbClr val="002060"/>
                </a:solidFill>
                <a:latin typeface="Times New Roman" pitchFamily="18" charset="0"/>
                <a:cs typeface="Times New Roman" pitchFamily="18" charset="0"/>
              </a:rPr>
              <a:t> </a:t>
            </a:r>
            <a:endParaRPr lang="ru-RU" sz="2000" b="1" dirty="0">
              <a:solidFill>
                <a:srgbClr val="002060"/>
              </a:solidFill>
              <a:latin typeface="Times New Roman" pitchFamily="18" charset="0"/>
              <a:cs typeface="Times New Roman" pitchFamily="18" charset="0"/>
            </a:endParaRPr>
          </a:p>
        </p:txBody>
      </p:sp>
      <p:pic>
        <p:nvPicPr>
          <p:cNvPr id="19" name="Picture 5" descr="C:\Users\Acer\Desktop\фотки\DSC02447.JPG"/>
          <p:cNvPicPr>
            <a:picLocks noChangeAspect="1" noChangeArrowheads="1"/>
          </p:cNvPicPr>
          <p:nvPr/>
        </p:nvPicPr>
        <p:blipFill>
          <a:blip r:embed="rId6" cstate="print"/>
          <a:srcRect l="11159" t="5987" r="10580" b="3796"/>
          <a:stretch>
            <a:fillRect/>
          </a:stretch>
        </p:blipFill>
        <p:spPr bwMode="auto">
          <a:xfrm rot="5400000">
            <a:off x="741827" y="4804678"/>
            <a:ext cx="2080843" cy="1348695"/>
          </a:xfrm>
          <a:prstGeom prst="rect">
            <a:avLst/>
          </a:prstGeom>
          <a:noFill/>
        </p:spPr>
      </p:pic>
      <p:pic>
        <p:nvPicPr>
          <p:cNvPr id="20" name="Picture 3" descr="C:\Users\Acer\Desktop\фотки\DSC02450 - копия.JPG"/>
          <p:cNvPicPr>
            <a:picLocks noChangeAspect="1" noChangeArrowheads="1"/>
          </p:cNvPicPr>
          <p:nvPr/>
        </p:nvPicPr>
        <p:blipFill>
          <a:blip r:embed="rId7" cstate="print"/>
          <a:srcRect l="8557" r="19804"/>
          <a:stretch>
            <a:fillRect/>
          </a:stretch>
        </p:blipFill>
        <p:spPr bwMode="auto">
          <a:xfrm>
            <a:off x="587810" y="2519936"/>
            <a:ext cx="2367701" cy="1858282"/>
          </a:xfrm>
          <a:prstGeom prst="rect">
            <a:avLst/>
          </a:prstGeom>
          <a:noFill/>
        </p:spPr>
      </p:pic>
      <p:sp>
        <p:nvSpPr>
          <p:cNvPr id="21" name="TextBox 20"/>
          <p:cNvSpPr txBox="1"/>
          <p:nvPr/>
        </p:nvSpPr>
        <p:spPr>
          <a:xfrm>
            <a:off x="726473" y="6519446"/>
            <a:ext cx="2086340" cy="338554"/>
          </a:xfrm>
          <a:prstGeom prst="rect">
            <a:avLst/>
          </a:prstGeom>
          <a:noFill/>
        </p:spPr>
        <p:txBody>
          <a:bodyPr wrap="none" rtlCol="0">
            <a:spAutoFit/>
          </a:bodyPr>
          <a:lstStyle/>
          <a:p>
            <a:pPr algn="ctr"/>
            <a:r>
              <a:rPr lang="ru-RU" sz="1600" b="1" i="1" dirty="0" err="1" smtClean="0">
                <a:solidFill>
                  <a:srgbClr val="002060"/>
                </a:solidFill>
                <a:latin typeface="Times New Roman" pitchFamily="18" charset="0"/>
                <a:cs typeface="Times New Roman" pitchFamily="18" charset="0"/>
              </a:rPr>
              <a:t>Лэпбук</a:t>
            </a:r>
            <a:r>
              <a:rPr lang="ru-RU" sz="1600" b="1" i="1" dirty="0" smtClean="0">
                <a:solidFill>
                  <a:srgbClr val="002060"/>
                </a:solidFill>
                <a:latin typeface="Times New Roman" pitchFamily="18" charset="0"/>
                <a:cs typeface="Times New Roman" pitchFamily="18" charset="0"/>
              </a:rPr>
              <a:t> «Матрёшка»</a:t>
            </a:r>
            <a:endParaRPr lang="ru-RU" sz="1600" b="1" i="1" dirty="0">
              <a:solidFill>
                <a:srgbClr val="002060"/>
              </a:solidFill>
              <a:latin typeface="Times New Roman" pitchFamily="18" charset="0"/>
              <a:cs typeface="Times New Roman" pitchFamily="18" charset="0"/>
            </a:endParaRPr>
          </a:p>
        </p:txBody>
      </p:sp>
      <p:sp>
        <p:nvSpPr>
          <p:cNvPr id="7" name="TextBox 6"/>
          <p:cNvSpPr txBox="1"/>
          <p:nvPr/>
        </p:nvSpPr>
        <p:spPr>
          <a:xfrm>
            <a:off x="1107901" y="461005"/>
            <a:ext cx="7803485" cy="2062103"/>
          </a:xfrm>
          <a:prstGeom prst="rect">
            <a:avLst/>
          </a:prstGeom>
          <a:noFill/>
        </p:spPr>
        <p:txBody>
          <a:bodyPr wrap="square" rtlCol="0">
            <a:spAutoFit/>
          </a:bodyPr>
          <a:lstStyle/>
          <a:p>
            <a:pPr algn="just"/>
            <a:r>
              <a:rPr lang="ru-RU" sz="1600" dirty="0" smtClean="0">
                <a:latin typeface="Times New Roman" panose="02020603050405020304" pitchFamily="18" charset="0"/>
                <a:cs typeface="Times New Roman" panose="02020603050405020304" pitchFamily="18" charset="0"/>
              </a:rPr>
              <a:t>	Комплекты </a:t>
            </a:r>
            <a:r>
              <a:rPr lang="ru-RU" sz="1600" dirty="0">
                <a:latin typeface="Times New Roman" panose="02020603050405020304" pitchFamily="18" charset="0"/>
                <a:cs typeface="Times New Roman" panose="02020603050405020304" pitchFamily="18" charset="0"/>
              </a:rPr>
              <a:t>дисков, аудио и  видеоматериалов </a:t>
            </a:r>
            <a:r>
              <a:rPr lang="ru-RU" sz="1600" dirty="0" smtClean="0">
                <a:latin typeface="Times New Roman" panose="02020603050405020304" pitchFamily="18" charset="0"/>
                <a:cs typeface="Times New Roman" panose="02020603050405020304" pitchFamily="18" charset="0"/>
              </a:rPr>
              <a:t>используются </a:t>
            </a:r>
            <a:r>
              <a:rPr lang="ru-RU" sz="1600" dirty="0">
                <a:latin typeface="Times New Roman" panose="02020603050405020304" pitchFamily="18" charset="0"/>
                <a:cs typeface="Times New Roman" panose="02020603050405020304" pitchFamily="18" charset="0"/>
              </a:rPr>
              <a:t>в разных видах деятельности (для слушания, пения, музыкально-ритмических движениях, игре на музыкальных инструментах, в театральной деятельности). Дети слушают современную, классическую музыку, музыку народов мира, танцевальные ритмы, песни; поют русские народные, детские песни в современной </a:t>
            </a:r>
            <a:r>
              <a:rPr lang="ru-RU" sz="1600" dirty="0" smtClean="0">
                <a:latin typeface="Times New Roman" panose="02020603050405020304" pitchFamily="18" charset="0"/>
                <a:cs typeface="Times New Roman" panose="02020603050405020304" pitchFamily="18" charset="0"/>
              </a:rPr>
              <a:t>обработке, перевоплощаясь</a:t>
            </a:r>
            <a:r>
              <a:rPr lang="ru-RU" sz="1600" dirty="0">
                <a:latin typeface="Times New Roman" panose="02020603050405020304" pitchFamily="18" charset="0"/>
                <a:cs typeface="Times New Roman" panose="02020603050405020304" pitchFamily="18" charset="0"/>
              </a:rPr>
              <a:t>, чувствуя себя настоящими артистами. Разнообразная танцевальная музыка позволяет ставить не только разнообразные танцы, но и даёт возможность детям проявить свои  творческие способности.</a:t>
            </a:r>
          </a:p>
        </p:txBody>
      </p:sp>
      <p:sp>
        <p:nvSpPr>
          <p:cNvPr id="15" name="Номер слайда 14"/>
          <p:cNvSpPr>
            <a:spLocks noGrp="1"/>
          </p:cNvSpPr>
          <p:nvPr>
            <p:ph type="sldNum" sz="quarter" idx="12"/>
          </p:nvPr>
        </p:nvSpPr>
        <p:spPr/>
        <p:txBody>
          <a:bodyPr/>
          <a:lstStyle/>
          <a:p>
            <a:fld id="{47EC8064-8DCE-4935-ABCD-0176FC871D19}" type="slidenum">
              <a:rPr lang="ru-RU" smtClean="0"/>
              <a:pPr/>
              <a:t>8</a:t>
            </a:fld>
            <a:endParaRPr lang="ru-RU"/>
          </a:p>
        </p:txBody>
      </p:sp>
      <p:sp>
        <p:nvSpPr>
          <p:cNvPr id="17" name="TextBox 16"/>
          <p:cNvSpPr txBox="1"/>
          <p:nvPr/>
        </p:nvSpPr>
        <p:spPr>
          <a:xfrm>
            <a:off x="8842314" y="0"/>
            <a:ext cx="301686" cy="369332"/>
          </a:xfrm>
          <a:prstGeom prst="rect">
            <a:avLst/>
          </a:prstGeom>
          <a:noFill/>
        </p:spPr>
        <p:txBody>
          <a:bodyPr wrap="none" rtlCol="0">
            <a:spAutoFit/>
          </a:bodyPr>
          <a:lstStyle/>
          <a:p>
            <a:r>
              <a:rPr lang="ru-RU" dirty="0" smtClean="0"/>
              <a:t>8</a:t>
            </a:r>
            <a:endParaRPr lang="ru-RU" dirty="0"/>
          </a:p>
        </p:txBody>
      </p:sp>
    </p:spTree>
    <p:extLst>
      <p:ext uri="{BB962C8B-B14F-4D97-AF65-F5344CB8AC3E}">
        <p14:creationId xmlns:p14="http://schemas.microsoft.com/office/powerpoint/2010/main" xmlns="" val="2096774247"/>
      </p:ext>
    </p:extLst>
  </p:cSld>
  <p:clrMapOvr>
    <a:masterClrMapping/>
  </p:clrMapOvr>
  <mc:AlternateContent xmlns:mc="http://schemas.openxmlformats.org/markup-compatibility/2006">
    <mc:Choice xmlns:p14="http://schemas.microsoft.com/office/powerpoint/2010/main" xmlns="" Requires="p14">
      <p:transition spd="slow" p14:dur="2000" advClick="0" advTm="10000"/>
    </mc:Choice>
    <mc:Fallback>
      <p:transition spd="slow" advClick="0" advTm="10000"/>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C:\Users\Pedagog\Desktop\фото муз.дид.игры\IMG_8141.JPG"/>
          <p:cNvPicPr>
            <a:picLocks noChangeAspect="1" noChangeArrowheads="1"/>
          </p:cNvPicPr>
          <p:nvPr/>
        </p:nvPicPr>
        <p:blipFill>
          <a:blip r:embed="rId2" cstate="print"/>
          <a:srcRect l="9261" t="25797" b="18640"/>
          <a:stretch>
            <a:fillRect/>
          </a:stretch>
        </p:blipFill>
        <p:spPr bwMode="auto">
          <a:xfrm>
            <a:off x="2892052" y="2319327"/>
            <a:ext cx="3530410" cy="1441194"/>
          </a:xfrm>
          <a:prstGeom prst="rect">
            <a:avLst/>
          </a:prstGeom>
          <a:noFill/>
        </p:spPr>
      </p:pic>
      <p:pic>
        <p:nvPicPr>
          <p:cNvPr id="2053" name="Picture 5" descr="C:\Users\Pedagog\Desktop\фото муз.дид.игры\IMG_8118.JPG"/>
          <p:cNvPicPr>
            <a:picLocks noChangeAspect="1" noChangeArrowheads="1"/>
          </p:cNvPicPr>
          <p:nvPr/>
        </p:nvPicPr>
        <p:blipFill>
          <a:blip r:embed="rId3" cstate="print"/>
          <a:srcRect l="8846" t="19904" r="7116" b="7115"/>
          <a:stretch>
            <a:fillRect/>
          </a:stretch>
        </p:blipFill>
        <p:spPr bwMode="auto">
          <a:xfrm>
            <a:off x="1821034" y="5380817"/>
            <a:ext cx="2450715" cy="1418835"/>
          </a:xfrm>
          <a:prstGeom prst="rect">
            <a:avLst/>
          </a:prstGeom>
          <a:noFill/>
        </p:spPr>
      </p:pic>
      <p:pic>
        <p:nvPicPr>
          <p:cNvPr id="2054" name="Picture 6" descr="C:\Users\Pedagog\Desktop\фото муз.дид.игры\IMG_8128.JPG"/>
          <p:cNvPicPr>
            <a:picLocks noChangeAspect="1" noChangeArrowheads="1"/>
          </p:cNvPicPr>
          <p:nvPr/>
        </p:nvPicPr>
        <p:blipFill>
          <a:blip r:embed="rId4" cstate="print"/>
          <a:srcRect l="5292" t="17859" r="14652" b="6057"/>
          <a:stretch>
            <a:fillRect/>
          </a:stretch>
        </p:blipFill>
        <p:spPr bwMode="auto">
          <a:xfrm>
            <a:off x="3657201" y="3955429"/>
            <a:ext cx="2200365" cy="1394114"/>
          </a:xfrm>
          <a:prstGeom prst="rect">
            <a:avLst/>
          </a:prstGeom>
          <a:noFill/>
        </p:spPr>
      </p:pic>
      <p:pic>
        <p:nvPicPr>
          <p:cNvPr id="2055" name="Picture 7" descr="C:\Users\Pedagog\Desktop\фото муз.дид.игры\IMG_8133.JPG"/>
          <p:cNvPicPr>
            <a:picLocks noChangeAspect="1" noChangeArrowheads="1"/>
          </p:cNvPicPr>
          <p:nvPr/>
        </p:nvPicPr>
        <p:blipFill>
          <a:blip r:embed="rId5" cstate="print"/>
          <a:srcRect l="7938" t="25797" r="10261" b="4749"/>
          <a:stretch>
            <a:fillRect/>
          </a:stretch>
        </p:blipFill>
        <p:spPr bwMode="auto">
          <a:xfrm>
            <a:off x="4977690" y="5415924"/>
            <a:ext cx="2392101" cy="1354019"/>
          </a:xfrm>
          <a:prstGeom prst="rect">
            <a:avLst/>
          </a:prstGeom>
          <a:noFill/>
        </p:spPr>
      </p:pic>
      <p:pic>
        <p:nvPicPr>
          <p:cNvPr id="2056" name="Picture 8" descr="C:\Users\Pedagog\Desktop\фото муз.дид.игры\IMG_8134.JPG"/>
          <p:cNvPicPr>
            <a:picLocks noChangeAspect="1" noChangeArrowheads="1"/>
          </p:cNvPicPr>
          <p:nvPr/>
        </p:nvPicPr>
        <p:blipFill>
          <a:blip r:embed="rId6" cstate="print"/>
          <a:srcRect l="3969" t="31750" r="25328" b="4749"/>
          <a:stretch>
            <a:fillRect/>
          </a:stretch>
        </p:blipFill>
        <p:spPr bwMode="auto">
          <a:xfrm>
            <a:off x="6435714" y="3963259"/>
            <a:ext cx="2213681" cy="1325447"/>
          </a:xfrm>
          <a:prstGeom prst="rect">
            <a:avLst/>
          </a:prstGeom>
          <a:noFill/>
        </p:spPr>
      </p:pic>
      <p:pic>
        <p:nvPicPr>
          <p:cNvPr id="2057" name="Picture 9" descr="C:\Users\Pedagog\Desktop\фото муз.дид.игры\IMG_8096.JPG"/>
          <p:cNvPicPr>
            <a:picLocks noChangeAspect="1" noChangeArrowheads="1"/>
          </p:cNvPicPr>
          <p:nvPr/>
        </p:nvPicPr>
        <p:blipFill>
          <a:blip r:embed="rId7" cstate="print"/>
          <a:srcRect r="12471" b="6461"/>
          <a:stretch>
            <a:fillRect/>
          </a:stretch>
        </p:blipFill>
        <p:spPr bwMode="auto">
          <a:xfrm>
            <a:off x="1086679" y="3848304"/>
            <a:ext cx="2058634" cy="1466661"/>
          </a:xfrm>
          <a:prstGeom prst="rect">
            <a:avLst/>
          </a:prstGeom>
          <a:noFill/>
        </p:spPr>
      </p:pic>
      <p:sp>
        <p:nvSpPr>
          <p:cNvPr id="11" name="Прямоугольник 10"/>
          <p:cNvSpPr/>
          <p:nvPr/>
        </p:nvSpPr>
        <p:spPr>
          <a:xfrm>
            <a:off x="855403" y="1888418"/>
            <a:ext cx="7572396" cy="338554"/>
          </a:xfrm>
          <a:prstGeom prst="rect">
            <a:avLst/>
          </a:prstGeom>
        </p:spPr>
        <p:txBody>
          <a:bodyPr wrap="square">
            <a:spAutoFit/>
          </a:bodyPr>
          <a:lstStyle/>
          <a:p>
            <a:pPr algn="ctr"/>
            <a:r>
              <a:rPr lang="ru-RU" sz="1600" b="1" i="1" dirty="0" smtClean="0">
                <a:solidFill>
                  <a:srgbClr val="002060"/>
                </a:solidFill>
                <a:latin typeface="Times New Roman" pitchFamily="18" charset="0"/>
                <a:cs typeface="Times New Roman" pitchFamily="18" charset="0"/>
              </a:rPr>
              <a:t>Содержание </a:t>
            </a:r>
            <a:r>
              <a:rPr lang="ru-RU" sz="1600" b="1" i="1" dirty="0" err="1" smtClean="0">
                <a:solidFill>
                  <a:srgbClr val="002060"/>
                </a:solidFill>
                <a:latin typeface="Times New Roman" pitchFamily="18" charset="0"/>
                <a:cs typeface="Times New Roman" pitchFamily="18" charset="0"/>
              </a:rPr>
              <a:t>Лэпбука</a:t>
            </a:r>
            <a:r>
              <a:rPr lang="ru-RU" sz="1600" b="1" i="1" dirty="0" smtClean="0">
                <a:solidFill>
                  <a:srgbClr val="002060"/>
                </a:solidFill>
                <a:latin typeface="Times New Roman" pitchFamily="18" charset="0"/>
                <a:cs typeface="Times New Roman" pitchFamily="18" charset="0"/>
              </a:rPr>
              <a:t> </a:t>
            </a:r>
            <a:endParaRPr lang="ru-RU" sz="1600" b="1" i="1" dirty="0">
              <a:solidFill>
                <a:srgbClr val="002060"/>
              </a:solidFill>
              <a:latin typeface="Times New Roman" pitchFamily="18" charset="0"/>
              <a:cs typeface="Times New Roman" pitchFamily="18" charset="0"/>
            </a:endParaRPr>
          </a:p>
        </p:txBody>
      </p:sp>
      <p:sp>
        <p:nvSpPr>
          <p:cNvPr id="9" name="TextBox 8"/>
          <p:cNvSpPr txBox="1"/>
          <p:nvPr/>
        </p:nvSpPr>
        <p:spPr>
          <a:xfrm>
            <a:off x="795131" y="1010141"/>
            <a:ext cx="8241991" cy="861774"/>
          </a:xfrm>
          <a:prstGeom prst="rect">
            <a:avLst/>
          </a:prstGeom>
          <a:noFill/>
        </p:spPr>
        <p:txBody>
          <a:bodyPr wrap="square" rtlCol="0">
            <a:spAutoFit/>
          </a:bodyPr>
          <a:lstStyle/>
          <a:p>
            <a:pPr algn="just"/>
            <a:r>
              <a:rPr lang="ru-RU" dirty="0" smtClean="0">
                <a:latin typeface="Times New Roman" pitchFamily="18" charset="0"/>
                <a:cs typeface="Times New Roman" pitchFamily="18" charset="0"/>
              </a:rPr>
              <a:t>	Д</a:t>
            </a:r>
            <a:r>
              <a:rPr lang="ru-RU" sz="1600" dirty="0" smtClean="0">
                <a:latin typeface="Times New Roman" pitchFamily="18" charset="0"/>
                <a:cs typeface="Times New Roman" pitchFamily="18" charset="0"/>
              </a:rPr>
              <a:t>идактическое пособие «В мире музыкальных инструментов», развивающее разностороннюю индивидуальную творческую личность ребёнка, используется в регламентированной и нерегламентированной деятельности воспитанников.</a:t>
            </a:r>
            <a:endParaRPr lang="ru-RU" sz="1600" dirty="0">
              <a:latin typeface="Times New Roman" pitchFamily="18" charset="0"/>
              <a:cs typeface="Times New Roman" pitchFamily="18" charset="0"/>
            </a:endParaRPr>
          </a:p>
        </p:txBody>
      </p:sp>
      <p:sp>
        <p:nvSpPr>
          <p:cNvPr id="14" name="Прямоугольник 13"/>
          <p:cNvSpPr/>
          <p:nvPr/>
        </p:nvSpPr>
        <p:spPr>
          <a:xfrm>
            <a:off x="855403" y="475941"/>
            <a:ext cx="7710985" cy="584775"/>
          </a:xfrm>
          <a:prstGeom prst="rect">
            <a:avLst/>
          </a:prstGeom>
        </p:spPr>
        <p:txBody>
          <a:bodyPr wrap="square">
            <a:spAutoFit/>
          </a:bodyPr>
          <a:lstStyle/>
          <a:p>
            <a:pPr algn="ctr"/>
            <a:r>
              <a:rPr lang="ru-RU" sz="1600" b="1" i="1" dirty="0" smtClean="0">
                <a:solidFill>
                  <a:srgbClr val="002060"/>
                </a:solidFill>
                <a:latin typeface="Times New Roman" pitchFamily="18" charset="0"/>
                <a:cs typeface="Times New Roman" pitchFamily="18" charset="0"/>
              </a:rPr>
              <a:t>Использование в работе с воспитанниками </a:t>
            </a:r>
            <a:r>
              <a:rPr lang="ru-RU" sz="1600" b="1" i="1" dirty="0" err="1" smtClean="0">
                <a:solidFill>
                  <a:srgbClr val="002060"/>
                </a:solidFill>
                <a:latin typeface="Times New Roman" pitchFamily="18" charset="0"/>
                <a:cs typeface="Times New Roman" pitchFamily="18" charset="0"/>
              </a:rPr>
              <a:t>Лэпбука</a:t>
            </a:r>
            <a:endParaRPr lang="ru-RU" sz="1600" b="1" i="1" dirty="0" smtClean="0">
              <a:solidFill>
                <a:srgbClr val="002060"/>
              </a:solidFill>
              <a:latin typeface="Times New Roman" pitchFamily="18" charset="0"/>
              <a:cs typeface="Times New Roman" pitchFamily="18" charset="0"/>
            </a:endParaRPr>
          </a:p>
          <a:p>
            <a:pPr algn="ctr"/>
            <a:r>
              <a:rPr lang="ru-RU" sz="1600" b="1" i="1" dirty="0" smtClean="0">
                <a:solidFill>
                  <a:srgbClr val="002060"/>
                </a:solidFill>
                <a:latin typeface="Times New Roman" pitchFamily="18" charset="0"/>
                <a:cs typeface="Times New Roman" pitchFamily="18" charset="0"/>
              </a:rPr>
              <a:t>«В мире музыкальных инструментов»</a:t>
            </a:r>
          </a:p>
        </p:txBody>
      </p:sp>
      <p:pic>
        <p:nvPicPr>
          <p:cNvPr id="2" name="Рисунок 1"/>
          <p:cNvPicPr>
            <a:picLocks noChangeAspect="1"/>
          </p:cNvPicPr>
          <p:nvPr/>
        </p:nvPicPr>
        <p:blipFill>
          <a:blip r:embed="rId8"/>
          <a:stretch>
            <a:fillRect/>
          </a:stretch>
        </p:blipFill>
        <p:spPr>
          <a:xfrm>
            <a:off x="6969861" y="1936865"/>
            <a:ext cx="1444310" cy="1916747"/>
          </a:xfrm>
          <a:prstGeom prst="rect">
            <a:avLst/>
          </a:prstGeom>
        </p:spPr>
      </p:pic>
      <p:pic>
        <p:nvPicPr>
          <p:cNvPr id="16" name="Picture 3" descr="C:\Users\Pedagog\Desktop\фото муз.дид.игры\IMG_8143.JPG"/>
          <p:cNvPicPr>
            <a:picLocks noChangeAspect="1" noChangeArrowheads="1"/>
          </p:cNvPicPr>
          <p:nvPr/>
        </p:nvPicPr>
        <p:blipFill>
          <a:blip r:embed="rId9" cstate="print"/>
          <a:srcRect l="5292" t="15875" r="11364" b="8718"/>
          <a:stretch>
            <a:fillRect/>
          </a:stretch>
        </p:blipFill>
        <p:spPr bwMode="auto">
          <a:xfrm rot="20393262">
            <a:off x="916965" y="2415678"/>
            <a:ext cx="1664082" cy="1003731"/>
          </a:xfrm>
          <a:prstGeom prst="rect">
            <a:avLst/>
          </a:prstGeom>
          <a:noFill/>
        </p:spPr>
      </p:pic>
      <p:sp>
        <p:nvSpPr>
          <p:cNvPr id="3" name="Прямоугольник 2"/>
          <p:cNvSpPr/>
          <p:nvPr/>
        </p:nvSpPr>
        <p:spPr>
          <a:xfrm>
            <a:off x="1282890" y="121998"/>
            <a:ext cx="7104775" cy="707886"/>
          </a:xfrm>
          <a:prstGeom prst="rect">
            <a:avLst/>
          </a:prstGeom>
        </p:spPr>
        <p:txBody>
          <a:bodyPr wrap="square">
            <a:spAutoFit/>
          </a:bodyPr>
          <a:lstStyle/>
          <a:p>
            <a:pPr lvl="0" algn="ctr"/>
            <a:r>
              <a:rPr lang="ru-RU" sz="2000" b="1" dirty="0">
                <a:solidFill>
                  <a:srgbClr val="002060"/>
                </a:solidFill>
                <a:latin typeface="Times New Roman" pitchFamily="18" charset="0"/>
                <a:cs typeface="Times New Roman" pitchFamily="18" charset="0"/>
              </a:rPr>
              <a:t>Развивающая предметно – пространственная среда</a:t>
            </a:r>
          </a:p>
          <a:p>
            <a:pPr lvl="0" algn="ctr"/>
            <a:r>
              <a:rPr lang="ru-RU" sz="2000" b="1" dirty="0">
                <a:solidFill>
                  <a:srgbClr val="002060"/>
                </a:solidFill>
                <a:latin typeface="Times New Roman" pitchFamily="18" charset="0"/>
                <a:cs typeface="Times New Roman" pitchFamily="18" charset="0"/>
              </a:rPr>
              <a:t> </a:t>
            </a:r>
          </a:p>
        </p:txBody>
      </p:sp>
      <p:sp>
        <p:nvSpPr>
          <p:cNvPr id="15" name="Номер слайда 14"/>
          <p:cNvSpPr>
            <a:spLocks noGrp="1"/>
          </p:cNvSpPr>
          <p:nvPr>
            <p:ph type="sldNum" sz="quarter" idx="12"/>
          </p:nvPr>
        </p:nvSpPr>
        <p:spPr/>
        <p:txBody>
          <a:bodyPr/>
          <a:lstStyle/>
          <a:p>
            <a:fld id="{47EC8064-8DCE-4935-ABCD-0176FC871D19}" type="slidenum">
              <a:rPr lang="ru-RU" smtClean="0"/>
              <a:pPr/>
              <a:t>9</a:t>
            </a:fld>
            <a:endParaRPr lang="ru-RU"/>
          </a:p>
        </p:txBody>
      </p:sp>
      <p:sp>
        <p:nvSpPr>
          <p:cNvPr id="17" name="TextBox 16"/>
          <p:cNvSpPr txBox="1"/>
          <p:nvPr/>
        </p:nvSpPr>
        <p:spPr>
          <a:xfrm>
            <a:off x="8842314" y="0"/>
            <a:ext cx="301686" cy="369332"/>
          </a:xfrm>
          <a:prstGeom prst="rect">
            <a:avLst/>
          </a:prstGeom>
          <a:noFill/>
        </p:spPr>
        <p:txBody>
          <a:bodyPr wrap="none" rtlCol="0">
            <a:spAutoFit/>
          </a:bodyPr>
          <a:lstStyle/>
          <a:p>
            <a:r>
              <a:rPr lang="ru-RU" dirty="0" smtClean="0"/>
              <a:t>9</a:t>
            </a:r>
            <a:endParaRPr lang="ru-RU" dirty="0"/>
          </a:p>
        </p:txBody>
      </p:sp>
    </p:spTree>
    <p:extLst>
      <p:ext uri="{BB962C8B-B14F-4D97-AF65-F5344CB8AC3E}">
        <p14:creationId xmlns:p14="http://schemas.microsoft.com/office/powerpoint/2010/main" xmlns="" val="3924106"/>
      </p:ext>
    </p:extLst>
  </p:cSld>
  <p:clrMapOvr>
    <a:masterClrMapping/>
  </p:clrMapOvr>
  <mc:AlternateContent xmlns:mc="http://schemas.openxmlformats.org/markup-compatibility/2006">
    <mc:Choice xmlns:p14="http://schemas.microsoft.com/office/powerpoint/2010/main" xmlns="" Requires="p14">
      <p:transition spd="slow" p14:dur="2000" advClick="0" advTm="20000"/>
    </mc:Choice>
    <mc:Fallback>
      <p:transition spd="slow" advClick="0" advTm="20000"/>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icture 2" descr="F:\Новая папка (2)\дидактические игры\дидакт. игры\4. дидакт игра\Новая папка\Дидактическая игра Белоснежка и гном\белоснежка и гном титульник.jpg"/>
          <p:cNvPicPr>
            <a:picLocks noChangeAspect="1" noChangeArrowheads="1"/>
          </p:cNvPicPr>
          <p:nvPr/>
        </p:nvPicPr>
        <p:blipFill>
          <a:blip r:embed="rId2" cstate="print"/>
          <a:srcRect/>
          <a:stretch>
            <a:fillRect/>
          </a:stretch>
        </p:blipFill>
        <p:spPr bwMode="auto">
          <a:xfrm>
            <a:off x="1126435" y="933869"/>
            <a:ext cx="2466583" cy="1775508"/>
          </a:xfrm>
          <a:prstGeom prst="rect">
            <a:avLst/>
          </a:prstGeom>
          <a:noFill/>
        </p:spPr>
      </p:pic>
      <p:sp>
        <p:nvSpPr>
          <p:cNvPr id="3" name="TextBox 2"/>
          <p:cNvSpPr txBox="1"/>
          <p:nvPr/>
        </p:nvSpPr>
        <p:spPr>
          <a:xfrm>
            <a:off x="1166193" y="927651"/>
            <a:ext cx="2385391" cy="507831"/>
          </a:xfrm>
          <a:prstGeom prst="rect">
            <a:avLst/>
          </a:prstGeom>
          <a:noFill/>
        </p:spPr>
        <p:txBody>
          <a:bodyPr wrap="square" rtlCol="0">
            <a:spAutoFit/>
          </a:bodyPr>
          <a:lstStyle/>
          <a:p>
            <a:pPr algn="ctr"/>
            <a:r>
              <a:rPr lang="ru-RU" sz="900" b="1" dirty="0" smtClean="0">
                <a:latin typeface="Times New Roman" pitchFamily="18" charset="0"/>
                <a:cs typeface="Times New Roman" pitchFamily="18" charset="0"/>
              </a:rPr>
              <a:t>Музыкально-дидактическая игра «</a:t>
            </a:r>
          </a:p>
          <a:p>
            <a:pPr algn="ctr"/>
            <a:r>
              <a:rPr lang="ru-RU" sz="900" b="1" dirty="0" smtClean="0">
                <a:latin typeface="Times New Roman" pitchFamily="18" charset="0"/>
                <a:cs typeface="Times New Roman" pitchFamily="18" charset="0"/>
              </a:rPr>
              <a:t>Струнные, ударные, шумовые музыкальные инструменты</a:t>
            </a:r>
            <a:endParaRPr lang="ru-RU" sz="900" b="1" dirty="0">
              <a:latin typeface="Times New Roman" pitchFamily="18" charset="0"/>
              <a:cs typeface="Times New Roman" pitchFamily="18" charset="0"/>
            </a:endParaRPr>
          </a:p>
        </p:txBody>
      </p:sp>
      <p:pic>
        <p:nvPicPr>
          <p:cNvPr id="4" name="Рисунок 3" descr="1 002"/>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52939" y="2809461"/>
            <a:ext cx="2372139" cy="1749287"/>
          </a:xfrm>
          <a:prstGeom prst="rect">
            <a:avLst/>
          </a:prstGeom>
          <a:noFill/>
          <a:ln w="28575">
            <a:solidFill>
              <a:srgbClr val="00B050"/>
            </a:solidFill>
          </a:ln>
        </p:spPr>
      </p:pic>
      <p:sp>
        <p:nvSpPr>
          <p:cNvPr id="5" name="TextBox 4"/>
          <p:cNvSpPr txBox="1"/>
          <p:nvPr/>
        </p:nvSpPr>
        <p:spPr>
          <a:xfrm>
            <a:off x="1298713" y="2835964"/>
            <a:ext cx="2180405" cy="400110"/>
          </a:xfrm>
          <a:prstGeom prst="rect">
            <a:avLst/>
          </a:prstGeom>
          <a:noFill/>
        </p:spPr>
        <p:txBody>
          <a:bodyPr wrap="none" rtlCol="0">
            <a:spAutoFit/>
          </a:bodyPr>
          <a:lstStyle/>
          <a:p>
            <a:pPr algn="ctr"/>
            <a:r>
              <a:rPr lang="ru-RU" sz="1000" b="1" dirty="0" smtClean="0">
                <a:latin typeface="Times New Roman" pitchFamily="18" charset="0"/>
                <a:cs typeface="Times New Roman" pitchFamily="18" charset="0"/>
              </a:rPr>
              <a:t>Музыкально-дидактическая игра </a:t>
            </a:r>
          </a:p>
          <a:p>
            <a:pPr algn="ctr"/>
            <a:r>
              <a:rPr lang="ru-RU" sz="1000" b="1" dirty="0" smtClean="0">
                <a:latin typeface="Times New Roman" pitchFamily="18" charset="0"/>
                <a:cs typeface="Times New Roman" pitchFamily="18" charset="0"/>
              </a:rPr>
              <a:t>«Путешествие в театр»</a:t>
            </a:r>
            <a:endParaRPr lang="ru-RU" sz="1000" b="1" dirty="0">
              <a:latin typeface="Times New Roman" pitchFamily="18" charset="0"/>
              <a:cs typeface="Times New Roman" pitchFamily="18" charset="0"/>
            </a:endParaRPr>
          </a:p>
        </p:txBody>
      </p:sp>
      <p:pic>
        <p:nvPicPr>
          <p:cNvPr id="106499" name="Picture 3" descr="F:\Оля работа\муз.рук\муз.дид.игры\муз.дид.игра осенний паравозик\обложка2.png"/>
          <p:cNvPicPr>
            <a:picLocks noChangeAspect="1" noChangeArrowheads="1"/>
          </p:cNvPicPr>
          <p:nvPr/>
        </p:nvPicPr>
        <p:blipFill>
          <a:blip r:embed="rId4" cstate="print"/>
          <a:srcRect/>
          <a:stretch>
            <a:fillRect/>
          </a:stretch>
        </p:blipFill>
        <p:spPr bwMode="auto">
          <a:xfrm>
            <a:off x="3790122" y="982981"/>
            <a:ext cx="2452838" cy="1777821"/>
          </a:xfrm>
          <a:prstGeom prst="rect">
            <a:avLst/>
          </a:prstGeom>
          <a:noFill/>
        </p:spPr>
      </p:pic>
      <p:pic>
        <p:nvPicPr>
          <p:cNvPr id="106500" name="Picture 4" descr="F:\документы с раб.стола\муз.дид.игры\Помоги Маше\Рисунок2.png"/>
          <p:cNvPicPr>
            <a:picLocks noChangeAspect="1" noChangeArrowheads="1"/>
          </p:cNvPicPr>
          <p:nvPr/>
        </p:nvPicPr>
        <p:blipFill>
          <a:blip r:embed="rId5" cstate="print"/>
          <a:srcRect/>
          <a:stretch>
            <a:fillRect/>
          </a:stretch>
        </p:blipFill>
        <p:spPr bwMode="auto">
          <a:xfrm>
            <a:off x="6458818" y="940904"/>
            <a:ext cx="2424855" cy="1815547"/>
          </a:xfrm>
          <a:prstGeom prst="rect">
            <a:avLst/>
          </a:prstGeom>
          <a:noFill/>
        </p:spPr>
      </p:pic>
      <p:sp>
        <p:nvSpPr>
          <p:cNvPr id="9" name="TextBox 8"/>
          <p:cNvSpPr txBox="1"/>
          <p:nvPr/>
        </p:nvSpPr>
        <p:spPr>
          <a:xfrm>
            <a:off x="2319130" y="251791"/>
            <a:ext cx="5264919" cy="400110"/>
          </a:xfrm>
          <a:prstGeom prst="rect">
            <a:avLst/>
          </a:prstGeom>
          <a:noFill/>
        </p:spPr>
        <p:txBody>
          <a:bodyPr wrap="square" rtlCol="0">
            <a:spAutoFit/>
          </a:bodyPr>
          <a:lstStyle/>
          <a:p>
            <a:pPr algn="ctr"/>
            <a:r>
              <a:rPr lang="ru-RU" sz="2000" b="1" dirty="0" smtClean="0">
                <a:solidFill>
                  <a:srgbClr val="002060"/>
                </a:solidFill>
                <a:latin typeface="Times New Roman" pitchFamily="18" charset="0"/>
                <a:cs typeface="Times New Roman" pitchFamily="18" charset="0"/>
              </a:rPr>
              <a:t>Музыкально-дидактические игры</a:t>
            </a:r>
            <a:endParaRPr lang="ru-RU" sz="2000" b="1" dirty="0">
              <a:solidFill>
                <a:srgbClr val="002060"/>
              </a:solidFill>
              <a:latin typeface="Times New Roman" pitchFamily="18" charset="0"/>
              <a:cs typeface="Times New Roman" pitchFamily="18" charset="0"/>
            </a:endParaRPr>
          </a:p>
        </p:txBody>
      </p:sp>
      <p:pic>
        <p:nvPicPr>
          <p:cNvPr id="10" name="Picture 2" descr="F:\документы с раб.стола\муз.дид.игры\Татьяне Олеговне\1814397-84dbab62a5515e6d.jpg"/>
          <p:cNvPicPr>
            <a:picLocks noChangeAspect="1" noChangeArrowheads="1"/>
          </p:cNvPicPr>
          <p:nvPr/>
        </p:nvPicPr>
        <p:blipFill>
          <a:blip r:embed="rId6"/>
          <a:srcRect/>
          <a:stretch>
            <a:fillRect/>
          </a:stretch>
        </p:blipFill>
        <p:spPr bwMode="auto">
          <a:xfrm>
            <a:off x="3838026" y="2875721"/>
            <a:ext cx="2417000" cy="1707006"/>
          </a:xfrm>
          <a:prstGeom prst="rect">
            <a:avLst/>
          </a:prstGeom>
          <a:noFill/>
        </p:spPr>
      </p:pic>
      <p:pic>
        <p:nvPicPr>
          <p:cNvPr id="11" name="Picture 3" descr="F:\документы с раб.стола\муз.дид.игры\Татьяне Олеговне\1813678-189d60eeb2c6a8be.jpg"/>
          <p:cNvPicPr>
            <a:picLocks noChangeAspect="1" noChangeArrowheads="1"/>
          </p:cNvPicPr>
          <p:nvPr/>
        </p:nvPicPr>
        <p:blipFill>
          <a:blip r:embed="rId7"/>
          <a:srcRect/>
          <a:stretch>
            <a:fillRect/>
          </a:stretch>
        </p:blipFill>
        <p:spPr bwMode="auto">
          <a:xfrm>
            <a:off x="6480312" y="2862468"/>
            <a:ext cx="2398643" cy="1694042"/>
          </a:xfrm>
          <a:prstGeom prst="rect">
            <a:avLst/>
          </a:prstGeom>
          <a:noFill/>
        </p:spPr>
      </p:pic>
      <p:pic>
        <p:nvPicPr>
          <p:cNvPr id="12" name="Picture 4" descr="F:\документы с раб.стола\муз.дид.игры\Татьяне Олеговне\1812344-b3b211515cfb8b66.jpg"/>
          <p:cNvPicPr>
            <a:picLocks noChangeAspect="1" noChangeArrowheads="1"/>
          </p:cNvPicPr>
          <p:nvPr/>
        </p:nvPicPr>
        <p:blipFill>
          <a:blip r:embed="rId8"/>
          <a:srcRect/>
          <a:stretch>
            <a:fillRect/>
          </a:stretch>
        </p:blipFill>
        <p:spPr bwMode="auto">
          <a:xfrm>
            <a:off x="1133062" y="4691270"/>
            <a:ext cx="2431422" cy="1717192"/>
          </a:xfrm>
          <a:prstGeom prst="rect">
            <a:avLst/>
          </a:prstGeom>
          <a:noFill/>
        </p:spPr>
      </p:pic>
      <p:pic>
        <p:nvPicPr>
          <p:cNvPr id="13" name="Picture 2" descr="C:\Users\Acer\Desktop\Обложка.png"/>
          <p:cNvPicPr>
            <a:picLocks noChangeAspect="1" noChangeArrowheads="1"/>
          </p:cNvPicPr>
          <p:nvPr/>
        </p:nvPicPr>
        <p:blipFill>
          <a:blip r:embed="rId9" cstate="print"/>
          <a:srcRect/>
          <a:stretch>
            <a:fillRect/>
          </a:stretch>
        </p:blipFill>
        <p:spPr bwMode="auto">
          <a:xfrm>
            <a:off x="3856384" y="4742661"/>
            <a:ext cx="2372140" cy="1667726"/>
          </a:xfrm>
          <a:prstGeom prst="rect">
            <a:avLst/>
          </a:prstGeom>
          <a:noFill/>
        </p:spPr>
      </p:pic>
      <p:pic>
        <p:nvPicPr>
          <p:cNvPr id="14" name="Picture 3"/>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6500284" y="4695075"/>
            <a:ext cx="2405177" cy="180388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5" name="Номер слайда 14"/>
          <p:cNvSpPr>
            <a:spLocks noGrp="1"/>
          </p:cNvSpPr>
          <p:nvPr>
            <p:ph type="sldNum" sz="quarter" idx="12"/>
          </p:nvPr>
        </p:nvSpPr>
        <p:spPr/>
        <p:txBody>
          <a:bodyPr/>
          <a:lstStyle/>
          <a:p>
            <a:fld id="{47EC8064-8DCE-4935-ABCD-0176FC871D19}" type="slidenum">
              <a:rPr lang="ru-RU" smtClean="0"/>
              <a:pPr/>
              <a:t>10</a:t>
            </a:fld>
            <a:endParaRPr lang="ru-RU"/>
          </a:p>
        </p:txBody>
      </p:sp>
      <p:sp>
        <p:nvSpPr>
          <p:cNvPr id="16" name="TextBox 15"/>
          <p:cNvSpPr txBox="1"/>
          <p:nvPr/>
        </p:nvSpPr>
        <p:spPr>
          <a:xfrm>
            <a:off x="8725296" y="0"/>
            <a:ext cx="418704" cy="369332"/>
          </a:xfrm>
          <a:prstGeom prst="rect">
            <a:avLst/>
          </a:prstGeom>
          <a:noFill/>
        </p:spPr>
        <p:txBody>
          <a:bodyPr wrap="none" rtlCol="0">
            <a:spAutoFit/>
          </a:bodyPr>
          <a:lstStyle/>
          <a:p>
            <a:r>
              <a:rPr lang="ru-RU" dirty="0" smtClean="0"/>
              <a:t>10</a:t>
            </a:r>
            <a:endParaRPr lang="ru-RU"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43276" y="374837"/>
            <a:ext cx="7983941" cy="2185214"/>
          </a:xfrm>
          <a:prstGeom prst="rect">
            <a:avLst/>
          </a:prstGeom>
          <a:noFill/>
        </p:spPr>
        <p:txBody>
          <a:bodyPr wrap="square" rtlCol="0">
            <a:spAutoFit/>
          </a:bodyPr>
          <a:lstStyle/>
          <a:p>
            <a:pPr algn="just"/>
            <a:r>
              <a:rPr lang="ru-RU" sz="24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Следующим педагогическим условием развития личности ребенка является преемственность музыкального образования, представленная логичным усложнением задач музыкального образования детей с первого года по седьмой и художественно-образной основы содержания музыкального </a:t>
            </a:r>
            <a:r>
              <a:rPr lang="ru-RU" sz="1600" dirty="0">
                <a:latin typeface="Times New Roman" pitchFamily="18" charset="0"/>
                <a:cs typeface="Times New Roman" pitchFamily="18" charset="0"/>
              </a:rPr>
              <a:t>репертуара. В процессе слушания развивается музыкальная память, музыкальное мышление, </a:t>
            </a:r>
            <a:r>
              <a:rPr lang="ru-RU" sz="1600" dirty="0" smtClean="0">
                <a:latin typeface="Times New Roman" pitchFamily="18" charset="0"/>
                <a:cs typeface="Times New Roman" pitchFamily="18" charset="0"/>
              </a:rPr>
              <a:t>эмоциональная  отзывчивость</a:t>
            </a:r>
            <a:r>
              <a:rPr lang="ru-RU" sz="1600" dirty="0">
                <a:latin typeface="Times New Roman" pitchFamily="18" charset="0"/>
                <a:cs typeface="Times New Roman" pitchFamily="18" charset="0"/>
              </a:rPr>
              <a:t>.</a:t>
            </a:r>
            <a:r>
              <a:rPr lang="ru-RU" sz="1600" dirty="0" smtClean="0">
                <a:latin typeface="Times New Roman" pitchFamily="18" charset="0"/>
                <a:cs typeface="Times New Roman" pitchFamily="18" charset="0"/>
              </a:rPr>
              <a:t> В </a:t>
            </a:r>
            <a:r>
              <a:rPr lang="ru-RU" sz="1600" dirty="0">
                <a:latin typeface="Times New Roman" pitchFamily="18" charset="0"/>
                <a:cs typeface="Times New Roman" pitchFamily="18" charset="0"/>
              </a:rPr>
              <a:t>процессе пения развивается </a:t>
            </a:r>
            <a:r>
              <a:rPr lang="ru-RU" sz="1600" dirty="0" err="1" smtClean="0">
                <a:latin typeface="Times New Roman" pitchFamily="18" charset="0"/>
                <a:cs typeface="Times New Roman" pitchFamily="18" charset="0"/>
              </a:rPr>
              <a:t>звуковысотный</a:t>
            </a:r>
            <a:r>
              <a:rPr lang="ru-RU" sz="1600" dirty="0" smtClean="0">
                <a:latin typeface="Times New Roman" pitchFamily="18" charset="0"/>
                <a:cs typeface="Times New Roman" pitchFamily="18" charset="0"/>
              </a:rPr>
              <a:t> слух. В </a:t>
            </a:r>
            <a:r>
              <a:rPr lang="ru-RU" sz="1600" dirty="0">
                <a:latin typeface="Times New Roman" pitchFamily="18" charset="0"/>
                <a:cs typeface="Times New Roman" pitchFamily="18" charset="0"/>
              </a:rPr>
              <a:t>процессе музыкально ритмических движений развивается чувство </a:t>
            </a:r>
            <a:r>
              <a:rPr lang="ru-RU" sz="1600" dirty="0" smtClean="0">
                <a:latin typeface="Times New Roman" pitchFamily="18" charset="0"/>
                <a:cs typeface="Times New Roman" pitchFamily="18" charset="0"/>
              </a:rPr>
              <a:t>ритма. В </a:t>
            </a:r>
            <a:r>
              <a:rPr lang="ru-RU" sz="1600" dirty="0">
                <a:latin typeface="Times New Roman" pitchFamily="18" charset="0"/>
                <a:cs typeface="Times New Roman" pitchFamily="18" charset="0"/>
              </a:rPr>
              <a:t>процессе игры на ДМИ развивается чувство тембра</a:t>
            </a:r>
            <a:r>
              <a:rPr lang="ru-RU" sz="1600" dirty="0" smtClean="0">
                <a:latin typeface="Times New Roman" pitchFamily="18" charset="0"/>
                <a:cs typeface="Times New Roman" pitchFamily="18" charset="0"/>
              </a:rPr>
              <a:t>	</a:t>
            </a:r>
            <a:endParaRPr lang="ru-RU" sz="1600" dirty="0">
              <a:latin typeface="Times New Roman" pitchFamily="18" charset="0"/>
              <a:cs typeface="Times New Roman" pitchFamily="18" charset="0"/>
            </a:endParaRPr>
          </a:p>
        </p:txBody>
      </p:sp>
      <p:sp>
        <p:nvSpPr>
          <p:cNvPr id="4" name="TextBox 3"/>
          <p:cNvSpPr txBox="1"/>
          <p:nvPr/>
        </p:nvSpPr>
        <p:spPr>
          <a:xfrm>
            <a:off x="1130166" y="-59022"/>
            <a:ext cx="6935661" cy="707886"/>
          </a:xfrm>
          <a:prstGeom prst="rect">
            <a:avLst/>
          </a:prstGeom>
          <a:noFill/>
        </p:spPr>
        <p:txBody>
          <a:bodyPr wrap="square" rtlCol="0">
            <a:spAutoFit/>
          </a:bodyPr>
          <a:lstStyle/>
          <a:p>
            <a:pPr algn="ctr"/>
            <a:r>
              <a:rPr lang="ru-RU" sz="2000" b="1" dirty="0" smtClean="0">
                <a:solidFill>
                  <a:srgbClr val="002060"/>
                </a:solidFill>
                <a:latin typeface="Times New Roman" pitchFamily="18" charset="0"/>
                <a:cs typeface="Times New Roman" pitchFamily="18" charset="0"/>
              </a:rPr>
              <a:t>Преемственность музыкального образования и учёт </a:t>
            </a:r>
          </a:p>
          <a:p>
            <a:pPr algn="ctr"/>
            <a:r>
              <a:rPr lang="ru-RU" sz="2000" b="1" dirty="0" smtClean="0">
                <a:solidFill>
                  <a:srgbClr val="002060"/>
                </a:solidFill>
                <a:latin typeface="Times New Roman" pitchFamily="18" charset="0"/>
                <a:cs typeface="Times New Roman" pitchFamily="18" charset="0"/>
              </a:rPr>
              <a:t>возрастных особенностей детей</a:t>
            </a:r>
            <a:endParaRPr lang="ru-RU" sz="2000" b="1" dirty="0">
              <a:solidFill>
                <a:srgbClr val="002060"/>
              </a:solidFill>
              <a:latin typeface="Times New Roman" pitchFamily="18" charset="0"/>
              <a:cs typeface="Times New Roman" pitchFamily="18" charset="0"/>
            </a:endParaRPr>
          </a:p>
        </p:txBody>
      </p:sp>
      <p:sp>
        <p:nvSpPr>
          <p:cNvPr id="7" name="Прямоугольник 6"/>
          <p:cNvSpPr/>
          <p:nvPr/>
        </p:nvSpPr>
        <p:spPr>
          <a:xfrm>
            <a:off x="654596" y="2519547"/>
            <a:ext cx="8653671" cy="338554"/>
          </a:xfrm>
          <a:prstGeom prst="rect">
            <a:avLst/>
          </a:prstGeom>
        </p:spPr>
        <p:txBody>
          <a:bodyPr wrap="square">
            <a:spAutoFit/>
          </a:bodyPr>
          <a:lstStyle/>
          <a:p>
            <a:pPr lvl="0" algn="ctr"/>
            <a:r>
              <a:rPr lang="ru-RU" sz="1600" i="1" dirty="0">
                <a:solidFill>
                  <a:srgbClr val="002060"/>
                </a:solidFill>
                <a:latin typeface="Times New Roman" pitchFamily="18" charset="0"/>
                <a:cs typeface="Times New Roman" pitchFamily="18" charset="0"/>
              </a:rPr>
              <a:t>Использование музыкально-дидактических игр в </a:t>
            </a:r>
            <a:r>
              <a:rPr lang="ru-RU" sz="1600" i="1" dirty="0" smtClean="0">
                <a:solidFill>
                  <a:srgbClr val="002060"/>
                </a:solidFill>
                <a:latin typeface="Times New Roman" pitchFamily="18" charset="0"/>
                <a:cs typeface="Times New Roman" pitchFamily="18" charset="0"/>
              </a:rPr>
              <a:t>различных видах музыкальной деятельности</a:t>
            </a:r>
          </a:p>
        </p:txBody>
      </p:sp>
      <p:pic>
        <p:nvPicPr>
          <p:cNvPr id="9" name="Рисунок 8" descr="C:\Users\user\Desktop\фото аттест\муз.занятие 17.02.16г\IMG_20160217_094548.jpg"/>
          <p:cNvPicPr/>
          <p:nvPr/>
        </p:nvPicPr>
        <p:blipFill>
          <a:blip r:embed="rId2" cstate="print"/>
          <a:srcRect b="7653"/>
          <a:stretch>
            <a:fillRect/>
          </a:stretch>
        </p:blipFill>
        <p:spPr bwMode="auto">
          <a:xfrm>
            <a:off x="1540331" y="2834657"/>
            <a:ext cx="2683864" cy="1850154"/>
          </a:xfrm>
          <a:prstGeom prst="rect">
            <a:avLst/>
          </a:prstGeom>
          <a:noFill/>
          <a:ln w="28575">
            <a:solidFill>
              <a:srgbClr val="00B0F0"/>
            </a:solidFill>
            <a:miter lim="800000"/>
            <a:headEnd/>
            <a:tailEnd/>
          </a:ln>
        </p:spPr>
      </p:pic>
      <p:sp>
        <p:nvSpPr>
          <p:cNvPr id="10" name="Прямоугольник 9"/>
          <p:cNvSpPr/>
          <p:nvPr/>
        </p:nvSpPr>
        <p:spPr>
          <a:xfrm>
            <a:off x="1130165" y="4691716"/>
            <a:ext cx="3591339" cy="338554"/>
          </a:xfrm>
          <a:prstGeom prst="rect">
            <a:avLst/>
          </a:prstGeom>
        </p:spPr>
        <p:txBody>
          <a:bodyPr wrap="square">
            <a:spAutoFit/>
          </a:bodyPr>
          <a:lstStyle/>
          <a:p>
            <a:pPr algn="ctr"/>
            <a:r>
              <a:rPr lang="ru-RU" sz="1600" b="1" i="1" dirty="0" smtClean="0">
                <a:solidFill>
                  <a:srgbClr val="002060"/>
                </a:solidFill>
                <a:latin typeface="Times New Roman" pitchFamily="18" charset="0"/>
                <a:cs typeface="Times New Roman" pitchFamily="18" charset="0"/>
              </a:rPr>
              <a:t>«Волшебный сундучок»</a:t>
            </a:r>
            <a:endParaRPr lang="ru-RU" sz="1600" b="1" i="1" dirty="0">
              <a:solidFill>
                <a:srgbClr val="002060"/>
              </a:solidFill>
              <a:latin typeface="Times New Roman" pitchFamily="18" charset="0"/>
              <a:cs typeface="Times New Roman" pitchFamily="18" charset="0"/>
            </a:endParaRPr>
          </a:p>
        </p:txBody>
      </p:sp>
      <p:pic>
        <p:nvPicPr>
          <p:cNvPr id="11" name="Picture 2" descr="C:\Users\Pedagog\Desktop\фото муз.дид.игры\IMG_8102.JPG"/>
          <p:cNvPicPr>
            <a:picLocks noChangeAspect="1" noChangeArrowheads="1"/>
          </p:cNvPicPr>
          <p:nvPr/>
        </p:nvPicPr>
        <p:blipFill>
          <a:blip r:embed="rId3" cstate="print"/>
          <a:srcRect/>
          <a:stretch>
            <a:fillRect/>
          </a:stretch>
        </p:blipFill>
        <p:spPr bwMode="auto">
          <a:xfrm>
            <a:off x="1700354" y="5113692"/>
            <a:ext cx="2363818" cy="1575879"/>
          </a:xfrm>
          <a:prstGeom prst="rect">
            <a:avLst/>
          </a:prstGeom>
          <a:ln w="28575">
            <a:solidFill>
              <a:srgbClr val="00B0F0"/>
            </a:solidFill>
          </a:ln>
          <a:effectLst>
            <a:outerShdw blurRad="292100" dist="139700" dir="2700000" algn="tl" rotWithShape="0">
              <a:srgbClr val="333333">
                <a:alpha val="65000"/>
              </a:srgbClr>
            </a:outerShdw>
          </a:effectLst>
        </p:spPr>
      </p:pic>
      <p:pic>
        <p:nvPicPr>
          <p:cNvPr id="13" name="Picture 2" descr="C:\Users\Pedagog\Desktop\фото муз.дид.игры\IMG_8039.JPG"/>
          <p:cNvPicPr>
            <a:picLocks noChangeAspect="1" noChangeArrowheads="1"/>
          </p:cNvPicPr>
          <p:nvPr/>
        </p:nvPicPr>
        <p:blipFill>
          <a:blip r:embed="rId4" cstate="print"/>
          <a:srcRect/>
          <a:stretch>
            <a:fillRect/>
          </a:stretch>
        </p:blipFill>
        <p:spPr bwMode="auto">
          <a:xfrm>
            <a:off x="5474525" y="2858102"/>
            <a:ext cx="2704897" cy="1803264"/>
          </a:xfrm>
          <a:prstGeom prst="rect">
            <a:avLst/>
          </a:prstGeom>
          <a:noFill/>
          <a:ln w="28575">
            <a:solidFill>
              <a:srgbClr val="00B0F0"/>
            </a:solidFill>
          </a:ln>
        </p:spPr>
      </p:pic>
      <p:pic>
        <p:nvPicPr>
          <p:cNvPr id="15" name="Picture 2" descr="C:\Users\Pedagog\Desktop\фото муз.дид.игры\IMG_8087.JPG"/>
          <p:cNvPicPr>
            <a:picLocks noChangeAspect="1" noChangeArrowheads="1"/>
          </p:cNvPicPr>
          <p:nvPr/>
        </p:nvPicPr>
        <p:blipFill>
          <a:blip r:embed="rId5" cstate="print"/>
          <a:srcRect/>
          <a:stretch>
            <a:fillRect/>
          </a:stretch>
        </p:blipFill>
        <p:spPr bwMode="auto">
          <a:xfrm>
            <a:off x="5646914" y="5116160"/>
            <a:ext cx="2360118" cy="1573412"/>
          </a:xfrm>
          <a:prstGeom prst="rect">
            <a:avLst/>
          </a:prstGeom>
          <a:noFill/>
          <a:ln w="28575">
            <a:solidFill>
              <a:srgbClr val="00B0F0"/>
            </a:solidFill>
          </a:ln>
        </p:spPr>
      </p:pic>
      <p:sp>
        <p:nvSpPr>
          <p:cNvPr id="16" name="Прямоугольник 15"/>
          <p:cNvSpPr/>
          <p:nvPr/>
        </p:nvSpPr>
        <p:spPr>
          <a:xfrm>
            <a:off x="5474525" y="4708255"/>
            <a:ext cx="3207026" cy="338554"/>
          </a:xfrm>
          <a:prstGeom prst="rect">
            <a:avLst/>
          </a:prstGeom>
        </p:spPr>
        <p:txBody>
          <a:bodyPr wrap="square">
            <a:spAutoFit/>
          </a:bodyPr>
          <a:lstStyle/>
          <a:p>
            <a:pPr algn="ctr"/>
            <a:r>
              <a:rPr lang="ru-RU" sz="1600" b="1" i="1" dirty="0" smtClean="0">
                <a:solidFill>
                  <a:srgbClr val="002060"/>
                </a:solidFill>
                <a:latin typeface="Times New Roman" pitchFamily="18" charset="0"/>
                <a:cs typeface="Times New Roman" pitchFamily="18" charset="0"/>
              </a:rPr>
              <a:t>«Ритмический паровозик»</a:t>
            </a:r>
            <a:endParaRPr lang="ru-RU" sz="1600" b="1" i="1" dirty="0">
              <a:solidFill>
                <a:srgbClr val="002060"/>
              </a:solidFill>
              <a:latin typeface="Times New Roman" pitchFamily="18" charset="0"/>
              <a:cs typeface="Times New Roman" pitchFamily="18" charset="0"/>
            </a:endParaRPr>
          </a:p>
        </p:txBody>
      </p:sp>
      <p:sp>
        <p:nvSpPr>
          <p:cNvPr id="12" name="Номер слайда 11"/>
          <p:cNvSpPr>
            <a:spLocks noGrp="1"/>
          </p:cNvSpPr>
          <p:nvPr>
            <p:ph type="sldNum" sz="quarter" idx="12"/>
          </p:nvPr>
        </p:nvSpPr>
        <p:spPr/>
        <p:txBody>
          <a:bodyPr/>
          <a:lstStyle/>
          <a:p>
            <a:fld id="{47EC8064-8DCE-4935-ABCD-0176FC871D19}" type="slidenum">
              <a:rPr lang="ru-RU" smtClean="0"/>
              <a:pPr/>
              <a:t>11</a:t>
            </a:fld>
            <a:endParaRPr lang="ru-RU"/>
          </a:p>
        </p:txBody>
      </p:sp>
      <p:sp>
        <p:nvSpPr>
          <p:cNvPr id="14" name="TextBox 13"/>
          <p:cNvSpPr txBox="1"/>
          <p:nvPr/>
        </p:nvSpPr>
        <p:spPr>
          <a:xfrm>
            <a:off x="8725296" y="0"/>
            <a:ext cx="418704" cy="369332"/>
          </a:xfrm>
          <a:prstGeom prst="rect">
            <a:avLst/>
          </a:prstGeom>
          <a:noFill/>
        </p:spPr>
        <p:txBody>
          <a:bodyPr wrap="none" rtlCol="0">
            <a:spAutoFit/>
          </a:bodyPr>
          <a:lstStyle/>
          <a:p>
            <a:r>
              <a:rPr lang="ru-RU" dirty="0" smtClean="0"/>
              <a:t>11</a:t>
            </a:r>
            <a:endParaRPr lang="ru-RU" dirty="0"/>
          </a:p>
        </p:txBody>
      </p:sp>
    </p:spTree>
    <p:extLst>
      <p:ext uri="{BB962C8B-B14F-4D97-AF65-F5344CB8AC3E}">
        <p14:creationId xmlns:p14="http://schemas.microsoft.com/office/powerpoint/2010/main" xmlns="" val="8799073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user\Desktop\фото муз.дид.игры\IMG_8105.JPG"/>
          <p:cNvPicPr>
            <a:picLocks noChangeAspect="1" noChangeArrowheads="1"/>
          </p:cNvPicPr>
          <p:nvPr/>
        </p:nvPicPr>
        <p:blipFill>
          <a:blip r:embed="rId2" cstate="print"/>
          <a:srcRect/>
          <a:stretch>
            <a:fillRect/>
          </a:stretch>
        </p:blipFill>
        <p:spPr bwMode="auto">
          <a:xfrm>
            <a:off x="945338" y="3405245"/>
            <a:ext cx="3638273" cy="2425515"/>
          </a:xfrm>
          <a:prstGeom prst="rect">
            <a:avLst/>
          </a:prstGeom>
          <a:noFill/>
          <a:ln>
            <a:solidFill>
              <a:schemeClr val="accent1"/>
            </a:solidFill>
          </a:ln>
        </p:spPr>
      </p:pic>
      <p:sp>
        <p:nvSpPr>
          <p:cNvPr id="6" name="TextBox 5"/>
          <p:cNvSpPr txBox="1"/>
          <p:nvPr/>
        </p:nvSpPr>
        <p:spPr>
          <a:xfrm>
            <a:off x="2475503" y="214290"/>
            <a:ext cx="4466799" cy="369332"/>
          </a:xfrm>
          <a:prstGeom prst="rect">
            <a:avLst/>
          </a:prstGeom>
          <a:noFill/>
        </p:spPr>
        <p:txBody>
          <a:bodyPr wrap="none" rtlCol="0">
            <a:spAutoFit/>
          </a:bodyPr>
          <a:lstStyle/>
          <a:p>
            <a:pPr algn="ctr"/>
            <a:r>
              <a:rPr lang="ru-RU" b="1" dirty="0" smtClean="0">
                <a:solidFill>
                  <a:srgbClr val="002060"/>
                </a:solidFill>
                <a:latin typeface="Times New Roman" pitchFamily="18" charset="0"/>
                <a:cs typeface="Times New Roman" pitchFamily="18" charset="0"/>
              </a:rPr>
              <a:t>Использование современных технологий</a:t>
            </a:r>
            <a:endParaRPr lang="ru-RU" b="1" dirty="0">
              <a:solidFill>
                <a:srgbClr val="002060"/>
              </a:solidFill>
              <a:latin typeface="Times New Roman" pitchFamily="18" charset="0"/>
              <a:cs typeface="Times New Roman" pitchFamily="18" charset="0"/>
            </a:endParaRPr>
          </a:p>
        </p:txBody>
      </p:sp>
      <p:pic>
        <p:nvPicPr>
          <p:cNvPr id="8" name="Picture 3" descr="C:\Users\user\Desktop\фото муз.дид.игры\IMG_8112.JPG"/>
          <p:cNvPicPr>
            <a:picLocks noChangeAspect="1" noChangeArrowheads="1"/>
          </p:cNvPicPr>
          <p:nvPr/>
        </p:nvPicPr>
        <p:blipFill>
          <a:blip r:embed="rId3" cstate="print"/>
          <a:srcRect/>
          <a:stretch>
            <a:fillRect/>
          </a:stretch>
        </p:blipFill>
        <p:spPr bwMode="auto">
          <a:xfrm>
            <a:off x="5149091" y="3390250"/>
            <a:ext cx="3660766" cy="2440510"/>
          </a:xfrm>
          <a:prstGeom prst="rect">
            <a:avLst/>
          </a:prstGeom>
          <a:noFill/>
          <a:ln>
            <a:solidFill>
              <a:schemeClr val="accent1"/>
            </a:solidFill>
          </a:ln>
        </p:spPr>
      </p:pic>
      <p:sp>
        <p:nvSpPr>
          <p:cNvPr id="9" name="TextBox 8"/>
          <p:cNvSpPr txBox="1"/>
          <p:nvPr/>
        </p:nvSpPr>
        <p:spPr>
          <a:xfrm>
            <a:off x="861391" y="530086"/>
            <a:ext cx="8083360" cy="2585323"/>
          </a:xfrm>
          <a:prstGeom prst="rect">
            <a:avLst/>
          </a:prstGeom>
          <a:noFill/>
        </p:spPr>
        <p:txBody>
          <a:bodyPr wrap="square" rtlCol="0">
            <a:spAutoFit/>
          </a:bodyPr>
          <a:lstStyle/>
          <a:p>
            <a:pPr algn="just"/>
            <a:r>
              <a:rPr lang="ru-RU" dirty="0" smtClean="0">
                <a:latin typeface="Times New Roman" pitchFamily="18" charset="0"/>
                <a:cs typeface="Times New Roman" pitchFamily="18" charset="0"/>
              </a:rPr>
              <a:t>	</a:t>
            </a:r>
            <a:r>
              <a:rPr lang="ru-RU" sz="1600" dirty="0" smtClean="0">
                <a:latin typeface="Times New Roman" panose="02020603050405020304" pitchFamily="18" charset="0"/>
                <a:cs typeface="Times New Roman" pitchFamily="18" charset="0"/>
              </a:rPr>
              <a:t>Использование в работе современных технических средств –  необходимое </a:t>
            </a:r>
            <a:r>
              <a:rPr lang="ru-RU" sz="1600" dirty="0">
                <a:latin typeface="Times New Roman" panose="02020603050405020304" pitchFamily="18" charset="0"/>
                <a:cs typeface="Times New Roman" panose="02020603050405020304" pitchFamily="18" charset="0"/>
              </a:rPr>
              <a:t>и эффективное средство повышения качества  образовательного процесса, </a:t>
            </a:r>
            <a:r>
              <a:rPr lang="ru-RU" sz="1600" dirty="0" smtClean="0">
                <a:latin typeface="Times New Roman" panose="02020603050405020304" pitchFamily="18" charset="0"/>
                <a:cs typeface="Times New Roman" panose="02020603050405020304" pitchFamily="18" charset="0"/>
              </a:rPr>
              <a:t>значительно расширяющие возможности всего </a:t>
            </a:r>
            <a:r>
              <a:rPr lang="ru-RU" sz="1600" dirty="0">
                <a:latin typeface="Times New Roman" panose="02020603050405020304" pitchFamily="18" charset="0"/>
                <a:cs typeface="Times New Roman" panose="02020603050405020304" pitchFamily="18" charset="0"/>
              </a:rPr>
              <a:t>педагогического коллектива в  подачи информации детям, позволяющие использовать нестандартные наглядные </a:t>
            </a:r>
            <a:r>
              <a:rPr lang="ru-RU" sz="1600" dirty="0" smtClean="0">
                <a:latin typeface="Times New Roman" panose="02020603050405020304" pitchFamily="18" charset="0"/>
                <a:cs typeface="Times New Roman" panose="02020603050405020304" pitchFamily="18" charset="0"/>
              </a:rPr>
              <a:t>образы. Использование </a:t>
            </a:r>
            <a:r>
              <a:rPr lang="ru-RU" sz="1600" dirty="0">
                <a:latin typeface="Times New Roman" panose="02020603050405020304" pitchFamily="18" charset="0"/>
                <a:cs typeface="Times New Roman" panose="02020603050405020304" pitchFamily="18" charset="0"/>
              </a:rPr>
              <a:t>новых технологий повысило уровень мотивации </a:t>
            </a:r>
            <a:r>
              <a:rPr lang="ru-RU" sz="1600" dirty="0" smtClean="0">
                <a:latin typeface="Times New Roman" panose="02020603050405020304" pitchFamily="18" charset="0"/>
                <a:cs typeface="Times New Roman" panose="02020603050405020304" pitchFamily="18" charset="0"/>
              </a:rPr>
              <a:t>воспитанников, способствовало </a:t>
            </a:r>
            <a:r>
              <a:rPr lang="ru-RU" sz="1600" dirty="0">
                <a:latin typeface="Times New Roman" panose="02020603050405020304" pitchFamily="18" charset="0"/>
                <a:cs typeface="Times New Roman" panose="02020603050405020304" pitchFamily="18" charset="0"/>
              </a:rPr>
              <a:t>созданию положительной обстановки </a:t>
            </a:r>
            <a:r>
              <a:rPr lang="ru-RU" sz="1600" dirty="0" smtClean="0">
                <a:latin typeface="Times New Roman" panose="02020603050405020304" pitchFamily="18" charset="0"/>
                <a:cs typeface="Times New Roman" panose="02020603050405020304" pitchFamily="18" charset="0"/>
              </a:rPr>
              <a:t>музыкально-творческой деятельности, </a:t>
            </a:r>
            <a:r>
              <a:rPr lang="ru-RU" sz="1600" dirty="0">
                <a:latin typeface="Times New Roman" panose="02020603050405020304" pitchFamily="18" charset="0"/>
                <a:cs typeface="Times New Roman" panose="02020603050405020304" pitchFamily="18" charset="0"/>
              </a:rPr>
              <a:t>развитию устойчивого познавательного интереса</a:t>
            </a:r>
            <a:r>
              <a:rPr lang="ru-RU" sz="1600" dirty="0" smtClean="0">
                <a:latin typeface="Times New Roman" panose="02020603050405020304" pitchFamily="18" charset="0"/>
                <a:cs typeface="Times New Roman" panose="02020603050405020304" pitchFamily="18" charset="0"/>
              </a:rPr>
              <a:t>.</a:t>
            </a:r>
          </a:p>
          <a:p>
            <a:pPr algn="just"/>
            <a:r>
              <a:rPr lang="ru-RU" sz="1600" dirty="0" smtClean="0">
                <a:latin typeface="Times New Roman" panose="02020603050405020304" pitchFamily="18" charset="0"/>
                <a:cs typeface="Times New Roman" panose="02020603050405020304" pitchFamily="18" charset="0"/>
              </a:rPr>
              <a:t>                С </a:t>
            </a:r>
            <a:r>
              <a:rPr lang="ru-RU" sz="1600" dirty="0">
                <a:latin typeface="Times New Roman" panose="02020603050405020304" pitchFamily="18" charset="0"/>
                <a:cs typeface="Times New Roman" panose="02020603050405020304" pitchFamily="18" charset="0"/>
              </a:rPr>
              <a:t>помощью ИКТ </a:t>
            </a:r>
            <a:r>
              <a:rPr lang="ru-RU" sz="1600" dirty="0" smtClean="0">
                <a:latin typeface="Times New Roman" panose="02020603050405020304" pitchFamily="18" charset="0"/>
                <a:cs typeface="Times New Roman" panose="02020603050405020304" pitchFamily="18" charset="0"/>
              </a:rPr>
              <a:t>создаем </a:t>
            </a:r>
            <a:r>
              <a:rPr lang="ru-RU" sz="1600" dirty="0">
                <a:latin typeface="Times New Roman" panose="02020603050405020304" pitchFamily="18" charset="0"/>
                <a:cs typeface="Times New Roman" panose="02020603050405020304" pitchFamily="18" charset="0"/>
              </a:rPr>
              <a:t>и  смотрим презентации , видео-файлы, </a:t>
            </a:r>
            <a:r>
              <a:rPr lang="ru-RU" sz="1600" dirty="0" smtClean="0">
                <a:latin typeface="Times New Roman" panose="02020603050405020304" pitchFamily="18" charset="0"/>
                <a:cs typeface="Times New Roman" panose="02020603050405020304" pitchFamily="18" charset="0"/>
              </a:rPr>
              <a:t>знакомимся </a:t>
            </a:r>
            <a:r>
              <a:rPr lang="ru-RU" sz="1600" dirty="0">
                <a:latin typeface="Times New Roman" panose="02020603050405020304" pitchFamily="18" charset="0"/>
                <a:cs typeface="Times New Roman" panose="02020603050405020304" pitchFamily="18" charset="0"/>
              </a:rPr>
              <a:t>с музыкальными инструментами,   используем слайд- шоу  по тематике занятия, в которых наглядно, ярко и интересно отображается теоретическая и практическая часть занятия. </a:t>
            </a:r>
          </a:p>
        </p:txBody>
      </p:sp>
      <p:sp>
        <p:nvSpPr>
          <p:cNvPr id="7" name="Номер слайда 6"/>
          <p:cNvSpPr>
            <a:spLocks noGrp="1"/>
          </p:cNvSpPr>
          <p:nvPr>
            <p:ph type="sldNum" sz="quarter" idx="12"/>
          </p:nvPr>
        </p:nvSpPr>
        <p:spPr/>
        <p:txBody>
          <a:bodyPr/>
          <a:lstStyle/>
          <a:p>
            <a:fld id="{47EC8064-8DCE-4935-ABCD-0176FC871D19}" type="slidenum">
              <a:rPr lang="ru-RU" smtClean="0"/>
              <a:pPr/>
              <a:t>12</a:t>
            </a:fld>
            <a:endParaRPr lang="ru-RU"/>
          </a:p>
        </p:txBody>
      </p:sp>
      <p:sp>
        <p:nvSpPr>
          <p:cNvPr id="10" name="TextBox 9"/>
          <p:cNvSpPr txBox="1"/>
          <p:nvPr/>
        </p:nvSpPr>
        <p:spPr>
          <a:xfrm>
            <a:off x="8725296" y="0"/>
            <a:ext cx="418704" cy="369332"/>
          </a:xfrm>
          <a:prstGeom prst="rect">
            <a:avLst/>
          </a:prstGeom>
          <a:noFill/>
        </p:spPr>
        <p:txBody>
          <a:bodyPr wrap="none" rtlCol="0">
            <a:spAutoFit/>
          </a:bodyPr>
          <a:lstStyle/>
          <a:p>
            <a:r>
              <a:rPr lang="ru-RU" dirty="0" smtClean="0"/>
              <a:t>12</a:t>
            </a:r>
            <a:endParaRPr lang="ru-RU" dirty="0"/>
          </a:p>
        </p:txBody>
      </p:sp>
    </p:spTree>
    <p:extLst>
      <p:ext uri="{BB962C8B-B14F-4D97-AF65-F5344CB8AC3E}">
        <p14:creationId xmlns:p14="http://schemas.microsoft.com/office/powerpoint/2010/main" xmlns="" val="1655966233"/>
      </p:ext>
    </p:extLst>
  </p:cSld>
  <p:clrMapOvr>
    <a:masterClrMapping/>
  </p:clrMapOvr>
  <mc:AlternateContent xmlns:mc="http://schemas.openxmlformats.org/markup-compatibility/2006">
    <mc:Choice xmlns:p14="http://schemas.microsoft.com/office/powerpoint/2010/main" xmlns="" Requires="p14">
      <p:transition spd="slow" p14:dur="2000" advClick="0" advTm="20000"/>
    </mc:Choice>
    <mc:Fallback>
      <p:transition spd="slow" advClick="0" advTm="20000"/>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F:\фото муз.дид.игры\IMG_8144.JPG"/>
          <p:cNvPicPr>
            <a:picLocks noChangeAspect="1" noChangeArrowheads="1"/>
          </p:cNvPicPr>
          <p:nvPr/>
        </p:nvPicPr>
        <p:blipFill>
          <a:blip r:embed="rId2" cstate="print"/>
          <a:srcRect r="8912"/>
          <a:stretch>
            <a:fillRect/>
          </a:stretch>
        </p:blipFill>
        <p:spPr bwMode="auto">
          <a:xfrm>
            <a:off x="5545765" y="649177"/>
            <a:ext cx="3386201" cy="2478336"/>
          </a:xfrm>
          <a:prstGeom prst="rect">
            <a:avLst/>
          </a:prstGeom>
          <a:noFill/>
          <a:ln w="28575">
            <a:solidFill>
              <a:srgbClr val="0070C0"/>
            </a:solidFill>
          </a:ln>
        </p:spPr>
      </p:pic>
      <p:pic>
        <p:nvPicPr>
          <p:cNvPr id="1029" name="Picture 5" descr="F:\фото муз.дид.игры\IMG_8153.JPG"/>
          <p:cNvPicPr>
            <a:picLocks noChangeAspect="1" noChangeArrowheads="1"/>
          </p:cNvPicPr>
          <p:nvPr/>
        </p:nvPicPr>
        <p:blipFill>
          <a:blip r:embed="rId3" cstate="print"/>
          <a:srcRect/>
          <a:stretch>
            <a:fillRect/>
          </a:stretch>
        </p:blipFill>
        <p:spPr bwMode="auto">
          <a:xfrm>
            <a:off x="374241" y="3882886"/>
            <a:ext cx="3601411" cy="2400941"/>
          </a:xfrm>
          <a:prstGeom prst="rect">
            <a:avLst/>
          </a:prstGeom>
          <a:noFill/>
          <a:ln w="28575">
            <a:solidFill>
              <a:srgbClr val="0070C0"/>
            </a:solidFill>
          </a:ln>
        </p:spPr>
      </p:pic>
      <p:sp>
        <p:nvSpPr>
          <p:cNvPr id="9" name="Прямоугольник 8"/>
          <p:cNvSpPr/>
          <p:nvPr/>
        </p:nvSpPr>
        <p:spPr>
          <a:xfrm>
            <a:off x="2428860" y="142852"/>
            <a:ext cx="5214248" cy="400110"/>
          </a:xfrm>
          <a:prstGeom prst="rect">
            <a:avLst/>
          </a:prstGeom>
        </p:spPr>
        <p:txBody>
          <a:bodyPr wrap="none">
            <a:spAutoFit/>
          </a:bodyPr>
          <a:lstStyle/>
          <a:p>
            <a:pPr algn="ctr"/>
            <a:r>
              <a:rPr lang="ru-RU" sz="2000" b="1" dirty="0" smtClean="0">
                <a:solidFill>
                  <a:srgbClr val="002060"/>
                </a:solidFill>
                <a:latin typeface="Times New Roman" pitchFamily="18" charset="0"/>
                <a:cs typeface="Times New Roman" pitchFamily="18" charset="0"/>
              </a:rPr>
              <a:t>Совместная деятельность с воспитателем</a:t>
            </a:r>
            <a:endParaRPr lang="ru-RU" sz="2000" b="1" dirty="0">
              <a:solidFill>
                <a:srgbClr val="002060"/>
              </a:solidFill>
              <a:latin typeface="Times New Roman" pitchFamily="18" charset="0"/>
              <a:cs typeface="Times New Roman" pitchFamily="18" charset="0"/>
            </a:endParaRPr>
          </a:p>
        </p:txBody>
      </p:sp>
      <p:pic>
        <p:nvPicPr>
          <p:cNvPr id="6" name="Picture 2" descr="C:\Users\Ольга\Desktop\фото презентация\DSCN2439.JP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99000" y="675860"/>
            <a:ext cx="3642400" cy="2559951"/>
          </a:xfrm>
          <a:prstGeom prst="rect">
            <a:avLst/>
          </a:prstGeom>
          <a:ln w="28575">
            <a:solidFill>
              <a:srgbClr val="0070C0"/>
            </a:solid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pic>
        <p:nvPicPr>
          <p:cNvPr id="7"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641398" y="3644346"/>
            <a:ext cx="3330325" cy="2690193"/>
          </a:xfrm>
          <a:prstGeom prst="rect">
            <a:avLst/>
          </a:prstGeom>
          <a:noFill/>
          <a:ln w="28575">
            <a:solidFill>
              <a:srgbClr val="0070C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5" descr="C:\Users\Ольга\Desktop\DSCN2489.jp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821026" y="1762540"/>
            <a:ext cx="2102289" cy="2902226"/>
          </a:xfrm>
          <a:prstGeom prst="rect">
            <a:avLst/>
          </a:prstGeom>
          <a:noFill/>
          <a:ln w="28575">
            <a:solidFill>
              <a:srgbClr val="0070C0"/>
            </a:solidFill>
          </a:ln>
          <a:extLst>
            <a:ext uri="{909E8E84-426E-40DD-AFC4-6F175D3DCCD1}">
              <a14:hiddenFill xmlns:a14="http://schemas.microsoft.com/office/drawing/2010/main" xmlns="">
                <a:solidFill>
                  <a:srgbClr val="FFFFFF"/>
                </a:solidFill>
              </a14:hiddenFill>
            </a:ext>
          </a:extLst>
        </p:spPr>
      </p:pic>
      <p:sp>
        <p:nvSpPr>
          <p:cNvPr id="10" name="Номер слайда 9"/>
          <p:cNvSpPr>
            <a:spLocks noGrp="1"/>
          </p:cNvSpPr>
          <p:nvPr>
            <p:ph type="sldNum" sz="quarter" idx="12"/>
          </p:nvPr>
        </p:nvSpPr>
        <p:spPr/>
        <p:txBody>
          <a:bodyPr/>
          <a:lstStyle/>
          <a:p>
            <a:fld id="{47EC8064-8DCE-4935-ABCD-0176FC871D19}" type="slidenum">
              <a:rPr lang="ru-RU" smtClean="0"/>
              <a:pPr/>
              <a:t>13</a:t>
            </a:fld>
            <a:endParaRPr lang="ru-RU"/>
          </a:p>
        </p:txBody>
      </p:sp>
      <p:sp>
        <p:nvSpPr>
          <p:cNvPr id="11" name="TextBox 10"/>
          <p:cNvSpPr txBox="1"/>
          <p:nvPr/>
        </p:nvSpPr>
        <p:spPr>
          <a:xfrm>
            <a:off x="8725296" y="0"/>
            <a:ext cx="418704" cy="369332"/>
          </a:xfrm>
          <a:prstGeom prst="rect">
            <a:avLst/>
          </a:prstGeom>
          <a:noFill/>
        </p:spPr>
        <p:txBody>
          <a:bodyPr wrap="none" rtlCol="0">
            <a:spAutoFit/>
          </a:bodyPr>
          <a:lstStyle/>
          <a:p>
            <a:r>
              <a:rPr lang="ru-RU" dirty="0" smtClean="0"/>
              <a:t>13</a:t>
            </a:r>
            <a:endParaRPr lang="ru-RU" dirty="0"/>
          </a:p>
        </p:txBody>
      </p:sp>
    </p:spTree>
    <p:extLst>
      <p:ext uri="{BB962C8B-B14F-4D97-AF65-F5344CB8AC3E}">
        <p14:creationId xmlns:p14="http://schemas.microsoft.com/office/powerpoint/2010/main" xmlns="" val="1326686642"/>
      </p:ext>
    </p:extLst>
  </p:cSld>
  <p:clrMapOvr>
    <a:masterClrMapping/>
  </p:clrMapOvr>
  <mc:AlternateContent xmlns:mc="http://schemas.openxmlformats.org/markup-compatibility/2006">
    <mc:Choice xmlns:p14="http://schemas.microsoft.com/office/powerpoint/2010/main" xmlns="" Requires="p14">
      <p:transition spd="slow" p14:dur="2000" advClick="0" advTm="7000"/>
    </mc:Choice>
    <mc:Fallback>
      <p:transition spd="slow" advClick="0" advTm="7000"/>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13657" y="493145"/>
            <a:ext cx="7968343" cy="4524315"/>
          </a:xfrm>
          <a:prstGeom prst="rect">
            <a:avLst/>
          </a:prstGeom>
        </p:spPr>
        <p:txBody>
          <a:bodyPr wrap="square">
            <a:spAutoFit/>
          </a:bodyPr>
          <a:lstStyle/>
          <a:p>
            <a:pPr algn="just"/>
            <a:r>
              <a:rPr lang="ru-RU" sz="1600" dirty="0" smtClean="0">
                <a:latin typeface="Times New Roman" panose="02020603050405020304" pitchFamily="18" charset="0"/>
                <a:cs typeface="Times New Roman" panose="02020603050405020304" pitchFamily="18" charset="0"/>
              </a:rPr>
              <a:t>                 Музыкальные способности дошкольника находятся  </a:t>
            </a:r>
            <a:r>
              <a:rPr lang="ru-RU" sz="1600" dirty="0">
                <a:latin typeface="Times New Roman" panose="02020603050405020304" pitchFamily="18" charset="0"/>
                <a:cs typeface="Times New Roman" panose="02020603050405020304" pitchFamily="18" charset="0"/>
              </a:rPr>
              <a:t>в зависимости от общего развития ребенка, от формирования его организма на каждом возрастном этапе.</a:t>
            </a:r>
          </a:p>
          <a:p>
            <a:pPr algn="just"/>
            <a:r>
              <a:rPr lang="ru-RU" sz="1600" dirty="0">
                <a:latin typeface="Times New Roman" panose="02020603050405020304" pitchFamily="18" charset="0"/>
                <a:cs typeface="Times New Roman" panose="02020603050405020304" pitchFamily="18" charset="0"/>
              </a:rPr>
              <a:t>	Не все дети одного возраста имеют одинаковые способности в музыкальной деятельности. Каждый ребёнок по своему уникален. Если сопоставить общую структуру музыкальности с проявлениями музыкальности у отдельных детей, то увидим, что одни из них музыкальны по всем показателям, другие же отличаются своеобразным сочетанием отдельных музыкальных способностей. Так, при очень качественном музыкальном восприятии некоторые дети слабее проявляют себя в пении, в танцах или хорошее развитие музыкального слуха не всегда сопровождается склонностью к творчеству. </a:t>
            </a:r>
          </a:p>
          <a:p>
            <a:pPr algn="just"/>
            <a:r>
              <a:rPr lang="ru-RU" sz="1600" dirty="0">
                <a:latin typeface="Times New Roman" panose="02020603050405020304" pitchFamily="18" charset="0"/>
                <a:cs typeface="Times New Roman" panose="02020603050405020304" pitchFamily="18" charset="0"/>
              </a:rPr>
              <a:t>	Следовательно, создавая условия для роста и развития ребенка, необходимо учитывать как возрастные, так и индивидуальные особенности детей. Важным педагогическим условием музыкального образования является индивидуальная помощь </a:t>
            </a:r>
            <a:r>
              <a:rPr lang="ru-RU" sz="1600" dirty="0" smtClean="0">
                <a:latin typeface="Times New Roman" panose="02020603050405020304" pitchFamily="18" charset="0"/>
                <a:cs typeface="Times New Roman" panose="02020603050405020304" pitchFamily="18" charset="0"/>
              </a:rPr>
              <a:t>ребенку. </a:t>
            </a:r>
            <a:endParaRPr lang="ru-RU" sz="1600" dirty="0">
              <a:latin typeface="Times New Roman" panose="02020603050405020304" pitchFamily="18" charset="0"/>
              <a:cs typeface="Times New Roman" panose="02020603050405020304" pitchFamily="18" charset="0"/>
            </a:endParaRPr>
          </a:p>
          <a:p>
            <a:pPr algn="just"/>
            <a:r>
              <a:rPr lang="ru-RU" sz="1600" dirty="0">
                <a:latin typeface="Times New Roman" panose="02020603050405020304" pitchFamily="18" charset="0"/>
                <a:cs typeface="Times New Roman" panose="02020603050405020304" pitchFamily="18" charset="0"/>
              </a:rPr>
              <a:t>	</a:t>
            </a:r>
            <a:r>
              <a:rPr lang="ru-RU" sz="1600" dirty="0" smtClean="0">
                <a:latin typeface="Times New Roman" panose="02020603050405020304" pitchFamily="18" charset="0"/>
                <a:cs typeface="Times New Roman" panose="02020603050405020304" pitchFamily="18" charset="0"/>
              </a:rPr>
              <a:t>Выявить индивидуальные особенности ребёнка, позволяет педагогический мониторинг, в соответствии с данными которого, педагог планирует индивидуальное взаимодействие с воспитанниками. Педагогический мониторинг выявляет нуждающихся в помощи и одарённых детей.</a:t>
            </a:r>
            <a:endParaRPr lang="ru-RU" sz="16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2212451" y="93177"/>
            <a:ext cx="5570756" cy="400110"/>
          </a:xfrm>
          <a:prstGeom prst="rect">
            <a:avLst/>
          </a:prstGeom>
          <a:noFill/>
        </p:spPr>
        <p:txBody>
          <a:bodyPr wrap="none" rtlCol="0">
            <a:spAutoFit/>
          </a:bodyPr>
          <a:lstStyle/>
          <a:p>
            <a:pPr algn="ctr"/>
            <a:r>
              <a:rPr lang="ru-RU" sz="2000" b="1" dirty="0">
                <a:solidFill>
                  <a:srgbClr val="002060"/>
                </a:solidFill>
                <a:latin typeface="Times New Roman" pitchFamily="18" charset="0"/>
                <a:cs typeface="Times New Roman" pitchFamily="18" charset="0"/>
              </a:rPr>
              <a:t>Поддержка индивидуальности воспитанников</a:t>
            </a:r>
          </a:p>
        </p:txBody>
      </p:sp>
      <p:pic>
        <p:nvPicPr>
          <p:cNvPr id="4" name="Picture 2" descr="F:\фото презентация\DSCN2426.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593278" y="4745080"/>
            <a:ext cx="2796036" cy="2005497"/>
          </a:xfrm>
          <a:prstGeom prst="rect">
            <a:avLst/>
          </a:prstGeom>
          <a:ln w="28575">
            <a:solidFill>
              <a:srgbClr val="00B0F0"/>
            </a:solid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5" name="Номер слайда 4"/>
          <p:cNvSpPr>
            <a:spLocks noGrp="1"/>
          </p:cNvSpPr>
          <p:nvPr>
            <p:ph type="sldNum" sz="quarter" idx="12"/>
          </p:nvPr>
        </p:nvSpPr>
        <p:spPr/>
        <p:txBody>
          <a:bodyPr/>
          <a:lstStyle/>
          <a:p>
            <a:fld id="{47EC8064-8DCE-4935-ABCD-0176FC871D19}" type="slidenum">
              <a:rPr lang="ru-RU" smtClean="0"/>
              <a:pPr/>
              <a:t>14</a:t>
            </a:fld>
            <a:endParaRPr lang="ru-RU"/>
          </a:p>
        </p:txBody>
      </p:sp>
      <p:sp>
        <p:nvSpPr>
          <p:cNvPr id="6" name="TextBox 5"/>
          <p:cNvSpPr txBox="1"/>
          <p:nvPr/>
        </p:nvSpPr>
        <p:spPr>
          <a:xfrm>
            <a:off x="8725296" y="0"/>
            <a:ext cx="418704" cy="369332"/>
          </a:xfrm>
          <a:prstGeom prst="rect">
            <a:avLst/>
          </a:prstGeom>
          <a:noFill/>
        </p:spPr>
        <p:txBody>
          <a:bodyPr wrap="none" rtlCol="0">
            <a:spAutoFit/>
          </a:bodyPr>
          <a:lstStyle/>
          <a:p>
            <a:r>
              <a:rPr lang="ru-RU" dirty="0" smtClean="0"/>
              <a:t>14</a:t>
            </a:r>
            <a:endParaRPr lang="ru-RU" dirty="0"/>
          </a:p>
        </p:txBody>
      </p:sp>
    </p:spTree>
    <p:extLst>
      <p:ext uri="{BB962C8B-B14F-4D97-AF65-F5344CB8AC3E}">
        <p14:creationId xmlns:p14="http://schemas.microsoft.com/office/powerpoint/2010/main" xmlns="" val="17375909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55989" y="418654"/>
            <a:ext cx="8229600" cy="490066"/>
          </a:xfrm>
        </p:spPr>
        <p:txBody>
          <a:bodyPr>
            <a:normAutofit/>
          </a:bodyPr>
          <a:lstStyle/>
          <a:p>
            <a:pPr algn="ctr"/>
            <a:r>
              <a:rPr lang="ru-RU" sz="1800" b="1" i="1" dirty="0" smtClean="0">
                <a:solidFill>
                  <a:srgbClr val="0070C0"/>
                </a:solidFill>
                <a:latin typeface="Times New Roman" panose="02020603050405020304" pitchFamily="18" charset="0"/>
                <a:cs typeface="Times New Roman" panose="02020603050405020304" pitchFamily="18" charset="0"/>
              </a:rPr>
              <a:t>Демонстрируем свой таланты в сольных номерах</a:t>
            </a:r>
            <a:endParaRPr lang="ru-RU" sz="1800" b="1" i="1" dirty="0">
              <a:solidFill>
                <a:srgbClr val="0070C0"/>
              </a:solidFill>
              <a:latin typeface="Times New Roman" panose="02020603050405020304" pitchFamily="18" charset="0"/>
              <a:cs typeface="Times New Roman" panose="02020603050405020304" pitchFamily="18" charset="0"/>
            </a:endParaRPr>
          </a:p>
        </p:txBody>
      </p:sp>
      <p:pic>
        <p:nvPicPr>
          <p:cNvPr id="1026" name="Picture 2" descr="E:\аня1\Копия фото садик\Н.г. васильна\PC260239.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22152" t="31101" r="3853"/>
          <a:stretch/>
        </p:blipFill>
        <p:spPr bwMode="auto">
          <a:xfrm>
            <a:off x="1403649" y="908720"/>
            <a:ext cx="2954037" cy="2062837"/>
          </a:xfrm>
          <a:prstGeom prst="rect">
            <a:avLst/>
          </a:prstGeom>
          <a:noFill/>
          <a:ln w="28575">
            <a:solidFill>
              <a:srgbClr val="0070C0"/>
            </a:solidFill>
          </a:ln>
          <a:extLst>
            <a:ext uri="{909E8E84-426E-40DD-AFC4-6F175D3DCCD1}">
              <a14:hiddenFill xmlns:a14="http://schemas.microsoft.com/office/drawing/2010/main" xmlns="">
                <a:solidFill>
                  <a:srgbClr val="FFFFFF"/>
                </a:solidFill>
              </a14:hiddenFill>
            </a:ext>
          </a:extLst>
        </p:spPr>
      </p:pic>
      <p:pic>
        <p:nvPicPr>
          <p:cNvPr id="1029" name="Picture 5" descr="E:\аня1\юбилей фото\праздник088.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32666" y="3356992"/>
            <a:ext cx="1854890" cy="2782151"/>
          </a:xfrm>
          <a:prstGeom prst="rect">
            <a:avLst/>
          </a:prstGeom>
          <a:noFill/>
          <a:ln w="28575">
            <a:solidFill>
              <a:srgbClr val="0070C0"/>
            </a:solidFill>
          </a:ln>
          <a:extLst>
            <a:ext uri="{909E8E84-426E-40DD-AFC4-6F175D3DCCD1}">
              <a14:hiddenFill xmlns:a14="http://schemas.microsoft.com/office/drawing/2010/main" xmlns="">
                <a:solidFill>
                  <a:srgbClr val="FFFFFF"/>
                </a:solidFill>
              </a14:hiddenFill>
            </a:ext>
          </a:extLst>
        </p:spPr>
      </p:pic>
      <p:pic>
        <p:nvPicPr>
          <p:cNvPr id="1030" name="Picture 6" descr="E:\аня1\юбилей фото\праздник113.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644008" y="3336731"/>
            <a:ext cx="1880477" cy="2820280"/>
          </a:xfrm>
          <a:prstGeom prst="rect">
            <a:avLst/>
          </a:prstGeom>
          <a:noFill/>
          <a:ln w="28575">
            <a:solidFill>
              <a:srgbClr val="0070C0"/>
            </a:solidFill>
          </a:ln>
          <a:extLst>
            <a:ext uri="{909E8E84-426E-40DD-AFC4-6F175D3DCCD1}">
              <a14:hiddenFill xmlns:a14="http://schemas.microsoft.com/office/drawing/2010/main" xmlns="">
                <a:solidFill>
                  <a:srgbClr val="FFFFFF"/>
                </a:solidFill>
              </a14:hiddenFill>
            </a:ext>
          </a:extLst>
        </p:spPr>
      </p:pic>
      <p:pic>
        <p:nvPicPr>
          <p:cNvPr id="1031" name="Picture 7" descr="E:\аня1\юбилей фото\праздник121.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95824" y="3350209"/>
            <a:ext cx="1890230" cy="2841082"/>
          </a:xfrm>
          <a:prstGeom prst="rect">
            <a:avLst/>
          </a:prstGeom>
          <a:noFill/>
          <a:ln w="28575">
            <a:solidFill>
              <a:srgbClr val="0070C0"/>
            </a:solidFill>
          </a:ln>
          <a:extLst>
            <a:ext uri="{909E8E84-426E-40DD-AFC4-6F175D3DCCD1}">
              <a14:hiddenFill xmlns:a14="http://schemas.microsoft.com/office/drawing/2010/main" xmlns="">
                <a:solidFill>
                  <a:srgbClr val="FFFFFF"/>
                </a:solidFill>
              </a14:hiddenFill>
            </a:ext>
          </a:extLst>
        </p:spPr>
      </p:pic>
      <p:pic>
        <p:nvPicPr>
          <p:cNvPr id="2051" name="Picture 3" descr="D:\Анна\Аня\фото\Фото выпуск 2014\DSC_1592.JPG"/>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l="37717" t="9808" r="24641"/>
          <a:stretch/>
        </p:blipFill>
        <p:spPr bwMode="auto">
          <a:xfrm>
            <a:off x="7013686" y="3294586"/>
            <a:ext cx="1860326" cy="2952327"/>
          </a:xfrm>
          <a:prstGeom prst="rect">
            <a:avLst/>
          </a:prstGeom>
          <a:noFill/>
          <a:ln w="38100">
            <a:solidFill>
              <a:srgbClr val="0070C0"/>
            </a:solidFill>
          </a:ln>
          <a:extLst>
            <a:ext uri="{909E8E84-426E-40DD-AFC4-6F175D3DCCD1}">
              <a14:hiddenFill xmlns:a14="http://schemas.microsoft.com/office/drawing/2010/main" xmlns="">
                <a:solidFill>
                  <a:srgbClr val="FFFFFF"/>
                </a:solidFill>
              </a14:hiddenFill>
            </a:ext>
          </a:extLst>
        </p:spPr>
      </p:pic>
      <p:pic>
        <p:nvPicPr>
          <p:cNvPr id="9" name="Рисунок 8" descr="F:\фото работа 15г\День пожилого\DSC_0287.JPG"/>
          <p:cNvPicPr/>
          <p:nvPr/>
        </p:nvPicPr>
        <p:blipFill>
          <a:blip r:embed="rId7" cstate="print"/>
          <a:srcRect t="20681" r="22222" b="10384"/>
          <a:stretch>
            <a:fillRect/>
          </a:stretch>
        </p:blipFill>
        <p:spPr bwMode="auto">
          <a:xfrm>
            <a:off x="5143504" y="928670"/>
            <a:ext cx="2857520" cy="2000264"/>
          </a:xfrm>
          <a:prstGeom prst="rect">
            <a:avLst/>
          </a:prstGeom>
          <a:noFill/>
          <a:ln w="38100">
            <a:solidFill>
              <a:srgbClr val="0070C0"/>
            </a:solidFill>
            <a:miter lim="800000"/>
            <a:headEnd/>
            <a:tailEnd/>
          </a:ln>
        </p:spPr>
      </p:pic>
      <p:sp>
        <p:nvSpPr>
          <p:cNvPr id="3" name="Прямоугольник 2"/>
          <p:cNvSpPr/>
          <p:nvPr/>
        </p:nvSpPr>
        <p:spPr>
          <a:xfrm>
            <a:off x="2050854" y="182492"/>
            <a:ext cx="5914970" cy="400110"/>
          </a:xfrm>
          <a:prstGeom prst="rect">
            <a:avLst/>
          </a:prstGeom>
        </p:spPr>
        <p:txBody>
          <a:bodyPr wrap="square">
            <a:spAutoFit/>
          </a:bodyPr>
          <a:lstStyle/>
          <a:p>
            <a:pPr lvl="0" algn="ctr"/>
            <a:r>
              <a:rPr lang="ru-RU" sz="2000" b="1" dirty="0">
                <a:solidFill>
                  <a:srgbClr val="002060"/>
                </a:solidFill>
                <a:latin typeface="Times New Roman" panose="02020603050405020304" pitchFamily="18" charset="0"/>
                <a:cs typeface="Times New Roman" panose="02020603050405020304" pitchFamily="18" charset="0"/>
              </a:rPr>
              <a:t>Поддержка индивидуальности воспитанников</a:t>
            </a:r>
          </a:p>
        </p:txBody>
      </p:sp>
      <p:sp>
        <p:nvSpPr>
          <p:cNvPr id="10" name="Номер слайда 9"/>
          <p:cNvSpPr>
            <a:spLocks noGrp="1"/>
          </p:cNvSpPr>
          <p:nvPr>
            <p:ph type="sldNum" sz="quarter" idx="12"/>
          </p:nvPr>
        </p:nvSpPr>
        <p:spPr/>
        <p:txBody>
          <a:bodyPr/>
          <a:lstStyle/>
          <a:p>
            <a:fld id="{47EC8064-8DCE-4935-ABCD-0176FC871D19}" type="slidenum">
              <a:rPr lang="ru-RU" smtClean="0"/>
              <a:pPr/>
              <a:t>15</a:t>
            </a:fld>
            <a:endParaRPr lang="ru-RU"/>
          </a:p>
        </p:txBody>
      </p:sp>
      <p:sp>
        <p:nvSpPr>
          <p:cNvPr id="11" name="TextBox 10"/>
          <p:cNvSpPr txBox="1"/>
          <p:nvPr/>
        </p:nvSpPr>
        <p:spPr>
          <a:xfrm>
            <a:off x="8725296" y="0"/>
            <a:ext cx="418704" cy="369332"/>
          </a:xfrm>
          <a:prstGeom prst="rect">
            <a:avLst/>
          </a:prstGeom>
          <a:noFill/>
        </p:spPr>
        <p:txBody>
          <a:bodyPr wrap="none" rtlCol="0">
            <a:spAutoFit/>
          </a:bodyPr>
          <a:lstStyle/>
          <a:p>
            <a:r>
              <a:rPr lang="ru-RU" dirty="0" smtClean="0"/>
              <a:t>15</a:t>
            </a:r>
            <a:endParaRPr lang="ru-RU" dirty="0"/>
          </a:p>
        </p:txBody>
      </p:sp>
    </p:spTree>
    <p:extLst>
      <p:ext uri="{BB962C8B-B14F-4D97-AF65-F5344CB8AC3E}">
        <p14:creationId xmlns:p14="http://schemas.microsoft.com/office/powerpoint/2010/main" xmlns="" val="4142000019"/>
      </p:ext>
    </p:extLst>
  </p:cSld>
  <p:clrMapOvr>
    <a:masterClrMapping/>
  </p:clrMapOvr>
  <p:transition advClick="0" advTm="500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фото для А.В\Конкурс Шляп\утренник-19.JPG"/>
          <p:cNvPicPr>
            <a:picLocks noChangeAspect="1" noChangeArrowheads="1"/>
          </p:cNvPicPr>
          <p:nvPr/>
        </p:nvPicPr>
        <p:blipFill rotWithShape="1">
          <a:blip r:embed="rId2" cstate="print">
            <a:extLst>
              <a:ext uri="{28A0092B-C50C-407E-A947-70E740481C1C}">
                <a14:useLocalDpi xmlns:a14="http://schemas.microsoft.com/office/drawing/2010/main" xmlns="" val="0"/>
              </a:ext>
            </a:extLst>
          </a:blip>
          <a:srcRect l="7012" r="7939" b="8429"/>
          <a:stretch/>
        </p:blipFill>
        <p:spPr bwMode="auto">
          <a:xfrm>
            <a:off x="656507" y="750854"/>
            <a:ext cx="2911270" cy="2089911"/>
          </a:xfrm>
          <a:prstGeom prst="rect">
            <a:avLst/>
          </a:prstGeom>
          <a:noFill/>
          <a:ln w="28575">
            <a:solidFill>
              <a:srgbClr val="0070C0"/>
            </a:solidFill>
          </a:ln>
          <a:extLst>
            <a:ext uri="{909E8E84-426E-40DD-AFC4-6F175D3DCCD1}">
              <a14:hiddenFill xmlns:a14="http://schemas.microsoft.com/office/drawing/2010/main" xmlns="">
                <a:solidFill>
                  <a:srgbClr val="FFFFFF"/>
                </a:solidFill>
              </a14:hiddenFill>
            </a:ext>
          </a:extLst>
        </p:spPr>
      </p:pic>
      <p:sp>
        <p:nvSpPr>
          <p:cNvPr id="6" name="TextBox 5"/>
          <p:cNvSpPr txBox="1"/>
          <p:nvPr/>
        </p:nvSpPr>
        <p:spPr>
          <a:xfrm>
            <a:off x="851489" y="662282"/>
            <a:ext cx="7851415" cy="584775"/>
          </a:xfrm>
          <a:prstGeom prst="rect">
            <a:avLst/>
          </a:prstGeom>
          <a:noFill/>
        </p:spPr>
        <p:txBody>
          <a:bodyPr wrap="square" rtlCol="0">
            <a:spAutoFit/>
          </a:bodyPr>
          <a:lstStyle/>
          <a:p>
            <a:pPr algn="ctr"/>
            <a:r>
              <a:rPr lang="ru-RU" sz="1600" b="1" dirty="0" smtClean="0">
                <a:solidFill>
                  <a:srgbClr val="0070C0"/>
                </a:solidFill>
                <a:latin typeface="Times New Roman" pitchFamily="18" charset="0"/>
                <a:cs typeface="Times New Roman" pitchFamily="18" charset="0"/>
              </a:rPr>
              <a:t>Фестиваль </a:t>
            </a:r>
          </a:p>
          <a:p>
            <a:pPr algn="ctr"/>
            <a:r>
              <a:rPr lang="ru-RU" sz="1600" b="1" dirty="0" smtClean="0">
                <a:solidFill>
                  <a:srgbClr val="0070C0"/>
                </a:solidFill>
                <a:latin typeface="Times New Roman" pitchFamily="18" charset="0"/>
                <a:cs typeface="Times New Roman" pitchFamily="18" charset="0"/>
              </a:rPr>
              <a:t>«Весенний парад шляп»</a:t>
            </a:r>
            <a:endParaRPr lang="ru-RU" sz="1600" b="1" dirty="0">
              <a:solidFill>
                <a:srgbClr val="0070C0"/>
              </a:solidFill>
              <a:latin typeface="Times New Roman" pitchFamily="18" charset="0"/>
              <a:cs typeface="Times New Roman" pitchFamily="18" charset="0"/>
            </a:endParaRPr>
          </a:p>
        </p:txBody>
      </p:sp>
      <p:pic>
        <p:nvPicPr>
          <p:cNvPr id="7" name="Рисунок 6" descr="F:\фото работа 15г\102MSDCF\DSC00428.JPG"/>
          <p:cNvPicPr/>
          <p:nvPr/>
        </p:nvPicPr>
        <p:blipFill rotWithShape="1">
          <a:blip r:embed="rId3" cstate="print"/>
          <a:srcRect l="13442" r="32118"/>
          <a:stretch/>
        </p:blipFill>
        <p:spPr bwMode="auto">
          <a:xfrm>
            <a:off x="6139228" y="676798"/>
            <a:ext cx="2758658" cy="2238021"/>
          </a:xfrm>
          <a:prstGeom prst="rect">
            <a:avLst/>
          </a:prstGeom>
          <a:noFill/>
          <a:ln w="28575">
            <a:solidFill>
              <a:srgbClr val="0070C0"/>
            </a:solidFill>
            <a:miter lim="800000"/>
            <a:headEnd/>
            <a:tailEnd/>
          </a:ln>
        </p:spPr>
      </p:pic>
      <p:pic>
        <p:nvPicPr>
          <p:cNvPr id="10" name="Picture 3" descr="C:\Users\Acer\Desktop\фотки\алло, мы ищем талпнты\DSC01387.JPG"/>
          <p:cNvPicPr>
            <a:picLocks noChangeAspect="1" noChangeArrowheads="1"/>
          </p:cNvPicPr>
          <p:nvPr/>
        </p:nvPicPr>
        <p:blipFill>
          <a:blip r:embed="rId4" cstate="print"/>
          <a:srcRect t="6886" b="5700"/>
          <a:stretch>
            <a:fillRect/>
          </a:stretch>
        </p:blipFill>
        <p:spPr bwMode="auto">
          <a:xfrm>
            <a:off x="3887059" y="3016771"/>
            <a:ext cx="1891462" cy="2940692"/>
          </a:xfrm>
          <a:prstGeom prst="rect">
            <a:avLst/>
          </a:prstGeom>
          <a:noFill/>
          <a:ln w="28575">
            <a:solidFill>
              <a:srgbClr val="0070C0"/>
            </a:solidFill>
          </a:ln>
        </p:spPr>
      </p:pic>
      <p:pic>
        <p:nvPicPr>
          <p:cNvPr id="11" name="Picture 5" descr="C:\Users\Acer\Desktop\фотки\алло, мы ищем талпнты\DSC01400.JPG"/>
          <p:cNvPicPr>
            <a:picLocks noChangeAspect="1" noChangeArrowheads="1"/>
          </p:cNvPicPr>
          <p:nvPr/>
        </p:nvPicPr>
        <p:blipFill>
          <a:blip r:embed="rId5" cstate="print"/>
          <a:srcRect l="4654" r="21914"/>
          <a:stretch>
            <a:fillRect/>
          </a:stretch>
        </p:blipFill>
        <p:spPr bwMode="auto">
          <a:xfrm>
            <a:off x="704100" y="3642320"/>
            <a:ext cx="2911270" cy="2229087"/>
          </a:xfrm>
          <a:prstGeom prst="rect">
            <a:avLst/>
          </a:prstGeom>
          <a:noFill/>
          <a:ln w="28575">
            <a:solidFill>
              <a:srgbClr val="0070C0"/>
            </a:solidFill>
          </a:ln>
        </p:spPr>
      </p:pic>
      <p:sp>
        <p:nvSpPr>
          <p:cNvPr id="12" name="TextBox 11"/>
          <p:cNvSpPr txBox="1"/>
          <p:nvPr/>
        </p:nvSpPr>
        <p:spPr>
          <a:xfrm>
            <a:off x="321170" y="5968200"/>
            <a:ext cx="3581943" cy="338554"/>
          </a:xfrm>
          <a:prstGeom prst="rect">
            <a:avLst/>
          </a:prstGeom>
          <a:noFill/>
          <a:ln>
            <a:noFill/>
          </a:ln>
        </p:spPr>
        <p:txBody>
          <a:bodyPr wrap="none" rtlCol="0">
            <a:spAutoFit/>
          </a:bodyPr>
          <a:lstStyle/>
          <a:p>
            <a:pPr algn="ctr"/>
            <a:r>
              <a:rPr lang="ru-RU" sz="1600" b="1" dirty="0" smtClean="0">
                <a:solidFill>
                  <a:srgbClr val="0070C0"/>
                </a:solidFill>
                <a:latin typeface="Times New Roman" pitchFamily="18" charset="0"/>
                <a:cs typeface="Times New Roman" pitchFamily="18" charset="0"/>
              </a:rPr>
              <a:t>Музыкально-акробатический номер</a:t>
            </a:r>
            <a:endParaRPr lang="ru-RU" sz="1600" b="1" dirty="0">
              <a:solidFill>
                <a:srgbClr val="0070C0"/>
              </a:solidFill>
              <a:latin typeface="Times New Roman" pitchFamily="18" charset="0"/>
              <a:cs typeface="Times New Roman" pitchFamily="18" charset="0"/>
            </a:endParaRPr>
          </a:p>
        </p:txBody>
      </p:sp>
      <p:sp>
        <p:nvSpPr>
          <p:cNvPr id="13" name="TextBox 12"/>
          <p:cNvSpPr txBox="1"/>
          <p:nvPr/>
        </p:nvSpPr>
        <p:spPr>
          <a:xfrm>
            <a:off x="3276932" y="6173637"/>
            <a:ext cx="3158210" cy="584775"/>
          </a:xfrm>
          <a:prstGeom prst="rect">
            <a:avLst/>
          </a:prstGeom>
          <a:noFill/>
        </p:spPr>
        <p:txBody>
          <a:bodyPr wrap="square" rtlCol="0">
            <a:spAutoFit/>
          </a:bodyPr>
          <a:lstStyle/>
          <a:p>
            <a:pPr algn="ctr"/>
            <a:r>
              <a:rPr lang="ru-RU" sz="1600" b="1" dirty="0" smtClean="0">
                <a:solidFill>
                  <a:srgbClr val="0070C0"/>
                </a:solidFill>
                <a:latin typeface="Times New Roman" pitchFamily="18" charset="0"/>
                <a:cs typeface="Times New Roman" pitchFamily="18" charset="0"/>
              </a:rPr>
              <a:t>Патриотическая песня «Катюша</a:t>
            </a:r>
            <a:r>
              <a:rPr lang="ru-RU" sz="1600" dirty="0" smtClean="0">
                <a:solidFill>
                  <a:srgbClr val="0070C0"/>
                </a:solidFill>
                <a:latin typeface="Times New Roman" pitchFamily="18" charset="0"/>
                <a:cs typeface="Times New Roman" pitchFamily="18" charset="0"/>
              </a:rPr>
              <a:t>»</a:t>
            </a:r>
            <a:endParaRPr lang="ru-RU" sz="1600" dirty="0">
              <a:solidFill>
                <a:srgbClr val="0070C0"/>
              </a:solidFill>
              <a:latin typeface="Times New Roman" pitchFamily="18" charset="0"/>
              <a:cs typeface="Times New Roman" pitchFamily="18" charset="0"/>
            </a:endParaRPr>
          </a:p>
        </p:txBody>
      </p:sp>
      <p:sp>
        <p:nvSpPr>
          <p:cNvPr id="4" name="TextBox 3"/>
          <p:cNvSpPr txBox="1"/>
          <p:nvPr/>
        </p:nvSpPr>
        <p:spPr>
          <a:xfrm>
            <a:off x="2087736" y="0"/>
            <a:ext cx="5570756" cy="400110"/>
          </a:xfrm>
          <a:prstGeom prst="rect">
            <a:avLst/>
          </a:prstGeom>
          <a:noFill/>
        </p:spPr>
        <p:txBody>
          <a:bodyPr wrap="none" rtlCol="0">
            <a:spAutoFit/>
          </a:bodyPr>
          <a:lstStyle/>
          <a:p>
            <a:pPr algn="ctr"/>
            <a:r>
              <a:rPr lang="ru-RU" sz="2000" b="1" dirty="0" smtClean="0">
                <a:solidFill>
                  <a:srgbClr val="002060"/>
                </a:solidFill>
                <a:latin typeface="Times New Roman" panose="02020603050405020304" pitchFamily="18" charset="0"/>
                <a:cs typeface="Times New Roman" panose="02020603050405020304" pitchFamily="18" charset="0"/>
              </a:rPr>
              <a:t>Поддержка индивидуальности воспитанников</a:t>
            </a:r>
            <a:endParaRPr lang="ru-RU" sz="2000" b="1" dirty="0">
              <a:solidFill>
                <a:srgbClr val="002060"/>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1667729" y="376239"/>
            <a:ext cx="6376617" cy="338554"/>
          </a:xfrm>
          <a:prstGeom prst="rect">
            <a:avLst/>
          </a:prstGeom>
          <a:noFill/>
        </p:spPr>
        <p:txBody>
          <a:bodyPr wrap="none" rtlCol="0">
            <a:spAutoFit/>
          </a:bodyPr>
          <a:lstStyle/>
          <a:p>
            <a:pPr algn="just"/>
            <a:r>
              <a:rPr lang="ru-RU" sz="1600" dirty="0" smtClean="0">
                <a:latin typeface="Times New Roman" panose="02020603050405020304" pitchFamily="18" charset="0"/>
                <a:cs typeface="Times New Roman" panose="02020603050405020304" pitchFamily="18" charset="0"/>
              </a:rPr>
              <a:t>Воспитанники с удовольствием принимают участие в конкурсах ДОУ. </a:t>
            </a:r>
            <a:endParaRPr lang="ru-RU" sz="1600" dirty="0">
              <a:latin typeface="Times New Roman" panose="02020603050405020304" pitchFamily="18" charset="0"/>
              <a:cs typeface="Times New Roman" panose="02020603050405020304" pitchFamily="18" charset="0"/>
            </a:endParaRPr>
          </a:p>
        </p:txBody>
      </p:sp>
      <p:sp>
        <p:nvSpPr>
          <p:cNvPr id="8" name="TextBox 7"/>
          <p:cNvSpPr txBox="1"/>
          <p:nvPr/>
        </p:nvSpPr>
        <p:spPr>
          <a:xfrm>
            <a:off x="3455105" y="2341252"/>
            <a:ext cx="2755370" cy="584775"/>
          </a:xfrm>
          <a:prstGeom prst="rect">
            <a:avLst/>
          </a:prstGeom>
          <a:noFill/>
        </p:spPr>
        <p:txBody>
          <a:bodyPr wrap="none" rtlCol="0">
            <a:spAutoFit/>
          </a:bodyPr>
          <a:lstStyle/>
          <a:p>
            <a:pPr algn="ctr"/>
            <a:r>
              <a:rPr lang="ru-RU" sz="1600" b="1" dirty="0" smtClean="0">
                <a:solidFill>
                  <a:srgbClr val="0070C0"/>
                </a:solidFill>
                <a:latin typeface="Times New Roman" panose="02020603050405020304" pitchFamily="18" charset="0"/>
                <a:cs typeface="Times New Roman" panose="02020603050405020304" pitchFamily="18" charset="0"/>
              </a:rPr>
              <a:t>Конкурс</a:t>
            </a:r>
          </a:p>
          <a:p>
            <a:pPr algn="ctr"/>
            <a:r>
              <a:rPr lang="ru-RU" sz="1600" b="1" dirty="0" smtClean="0">
                <a:solidFill>
                  <a:srgbClr val="0070C0"/>
                </a:solidFill>
                <a:latin typeface="Times New Roman" panose="02020603050405020304" pitchFamily="18" charset="0"/>
                <a:cs typeface="Times New Roman" panose="02020603050405020304" pitchFamily="18" charset="0"/>
              </a:rPr>
              <a:t> «Алло, мы ищем таланты»</a:t>
            </a:r>
            <a:endParaRPr lang="ru-RU" sz="1600" b="1" dirty="0">
              <a:solidFill>
                <a:srgbClr val="0070C0"/>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38262" y="3037158"/>
            <a:ext cx="4572000" cy="584775"/>
          </a:xfrm>
          <a:prstGeom prst="rect">
            <a:avLst/>
          </a:prstGeom>
        </p:spPr>
        <p:txBody>
          <a:bodyPr>
            <a:spAutoFit/>
          </a:bodyPr>
          <a:lstStyle/>
          <a:p>
            <a:pPr algn="ctr"/>
            <a:r>
              <a:rPr lang="ru-RU" sz="1600" b="1" dirty="0">
                <a:solidFill>
                  <a:srgbClr val="0070C0"/>
                </a:solidFill>
                <a:latin typeface="Times New Roman" panose="02020603050405020304" pitchFamily="18" charset="0"/>
                <a:cs typeface="Times New Roman" panose="02020603050405020304" pitchFamily="18" charset="0"/>
              </a:rPr>
              <a:t>Конкурс</a:t>
            </a:r>
          </a:p>
          <a:p>
            <a:pPr algn="ctr"/>
            <a:r>
              <a:rPr lang="ru-RU" sz="1600" b="1" dirty="0">
                <a:solidFill>
                  <a:srgbClr val="0070C0"/>
                </a:solidFill>
                <a:latin typeface="Times New Roman" panose="02020603050405020304" pitchFamily="18" charset="0"/>
                <a:cs typeface="Times New Roman" panose="02020603050405020304" pitchFamily="18" charset="0"/>
              </a:rPr>
              <a:t> «Алло, мы ищем таланты»</a:t>
            </a:r>
          </a:p>
        </p:txBody>
      </p:sp>
      <p:pic>
        <p:nvPicPr>
          <p:cNvPr id="14" name="Рисунок 13"/>
          <p:cNvPicPr>
            <a:picLocks noChangeAspect="1"/>
          </p:cNvPicPr>
          <p:nvPr/>
        </p:nvPicPr>
        <p:blipFill>
          <a:blip r:embed="rId6"/>
          <a:stretch>
            <a:fillRect/>
          </a:stretch>
        </p:blipFill>
        <p:spPr>
          <a:xfrm>
            <a:off x="6139228" y="3505323"/>
            <a:ext cx="2758658" cy="2452140"/>
          </a:xfrm>
          <a:prstGeom prst="rect">
            <a:avLst/>
          </a:prstGeom>
          <a:ln w="28575">
            <a:solidFill>
              <a:srgbClr val="0070C0"/>
            </a:solidFill>
          </a:ln>
        </p:spPr>
      </p:pic>
      <p:sp>
        <p:nvSpPr>
          <p:cNvPr id="15" name="TextBox 14"/>
          <p:cNvSpPr txBox="1"/>
          <p:nvPr/>
        </p:nvSpPr>
        <p:spPr>
          <a:xfrm>
            <a:off x="6871963" y="5968200"/>
            <a:ext cx="1573059" cy="338554"/>
          </a:xfrm>
          <a:prstGeom prst="rect">
            <a:avLst/>
          </a:prstGeom>
          <a:noFill/>
        </p:spPr>
        <p:txBody>
          <a:bodyPr wrap="none" rtlCol="0">
            <a:spAutoFit/>
          </a:bodyPr>
          <a:lstStyle/>
          <a:p>
            <a:pPr algn="ctr"/>
            <a:r>
              <a:rPr lang="ru-RU" sz="1600" b="1" dirty="0" smtClean="0">
                <a:solidFill>
                  <a:srgbClr val="0070C0"/>
                </a:solidFill>
                <a:latin typeface="Times New Roman" panose="02020603050405020304" pitchFamily="18" charset="0"/>
                <a:cs typeface="Times New Roman" panose="02020603050405020304" pitchFamily="18" charset="0"/>
              </a:rPr>
              <a:t>Осенняя песня</a:t>
            </a:r>
            <a:endParaRPr lang="ru-RU" sz="1600" b="1" dirty="0">
              <a:solidFill>
                <a:srgbClr val="0070C0"/>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6605516" y="3119872"/>
            <a:ext cx="2401552" cy="338554"/>
          </a:xfrm>
          <a:prstGeom prst="rect">
            <a:avLst/>
          </a:prstGeom>
          <a:noFill/>
        </p:spPr>
        <p:txBody>
          <a:bodyPr wrap="square" rtlCol="0">
            <a:spAutoFit/>
          </a:bodyPr>
          <a:lstStyle/>
          <a:p>
            <a:r>
              <a:rPr lang="ru-RU" sz="1600" b="1" dirty="0" smtClean="0">
                <a:solidFill>
                  <a:srgbClr val="0070C0"/>
                </a:solidFill>
                <a:latin typeface="Times New Roman" panose="02020603050405020304" pitchFamily="18" charset="0"/>
                <a:cs typeface="Times New Roman" panose="02020603050405020304" pitchFamily="18" charset="0"/>
              </a:rPr>
              <a:t>Исполнение дуэтом</a:t>
            </a:r>
            <a:endParaRPr lang="ru-RU" sz="1600" b="1" dirty="0">
              <a:solidFill>
                <a:srgbClr val="0070C0"/>
              </a:solidFill>
              <a:latin typeface="Times New Roman" panose="02020603050405020304" pitchFamily="18" charset="0"/>
              <a:cs typeface="Times New Roman" panose="02020603050405020304" pitchFamily="18" charset="0"/>
            </a:endParaRPr>
          </a:p>
        </p:txBody>
      </p:sp>
      <p:sp>
        <p:nvSpPr>
          <p:cNvPr id="17" name="Номер слайда 16"/>
          <p:cNvSpPr>
            <a:spLocks noGrp="1"/>
          </p:cNvSpPr>
          <p:nvPr>
            <p:ph type="sldNum" sz="quarter" idx="12"/>
          </p:nvPr>
        </p:nvSpPr>
        <p:spPr/>
        <p:txBody>
          <a:bodyPr/>
          <a:lstStyle/>
          <a:p>
            <a:fld id="{47EC8064-8DCE-4935-ABCD-0176FC871D19}" type="slidenum">
              <a:rPr lang="ru-RU" smtClean="0"/>
              <a:pPr/>
              <a:t>16</a:t>
            </a:fld>
            <a:endParaRPr lang="ru-RU"/>
          </a:p>
        </p:txBody>
      </p:sp>
      <p:sp>
        <p:nvSpPr>
          <p:cNvPr id="18" name="TextBox 17"/>
          <p:cNvSpPr txBox="1"/>
          <p:nvPr/>
        </p:nvSpPr>
        <p:spPr>
          <a:xfrm>
            <a:off x="8725296" y="0"/>
            <a:ext cx="418704" cy="369332"/>
          </a:xfrm>
          <a:prstGeom prst="rect">
            <a:avLst/>
          </a:prstGeom>
          <a:noFill/>
        </p:spPr>
        <p:txBody>
          <a:bodyPr wrap="none" rtlCol="0">
            <a:spAutoFit/>
          </a:bodyPr>
          <a:lstStyle/>
          <a:p>
            <a:r>
              <a:rPr lang="ru-RU" dirty="0" smtClean="0"/>
              <a:t>16</a:t>
            </a:r>
            <a:endParaRPr lang="ru-RU" dirty="0"/>
          </a:p>
        </p:txBody>
      </p:sp>
    </p:spTree>
    <p:extLst>
      <p:ext uri="{BB962C8B-B14F-4D97-AF65-F5344CB8AC3E}">
        <p14:creationId xmlns:p14="http://schemas.microsoft.com/office/powerpoint/2010/main" xmlns="" val="2341049292"/>
      </p:ext>
    </p:extLst>
  </p:cSld>
  <p:clrMapOvr>
    <a:masterClrMapping/>
  </p:clrMapOvr>
  <p:transition advClick="0" advTm="5000"/>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65119" y="5666509"/>
            <a:ext cx="184731" cy="369332"/>
          </a:xfrm>
          <a:prstGeom prst="rect">
            <a:avLst/>
          </a:prstGeom>
          <a:noFill/>
        </p:spPr>
        <p:txBody>
          <a:bodyPr wrap="none" rtlCol="0">
            <a:spAutoFit/>
          </a:bodyPr>
          <a:lstStyle/>
          <a:p>
            <a:endParaRPr lang="ru-RU" dirty="0"/>
          </a:p>
        </p:txBody>
      </p:sp>
      <p:sp>
        <p:nvSpPr>
          <p:cNvPr id="10" name="TextBox 9"/>
          <p:cNvSpPr txBox="1"/>
          <p:nvPr/>
        </p:nvSpPr>
        <p:spPr>
          <a:xfrm>
            <a:off x="6754092" y="3144982"/>
            <a:ext cx="184731" cy="369332"/>
          </a:xfrm>
          <a:prstGeom prst="rect">
            <a:avLst/>
          </a:prstGeom>
          <a:noFill/>
        </p:spPr>
        <p:txBody>
          <a:bodyPr wrap="none" rtlCol="0">
            <a:spAutoFit/>
          </a:bodyPr>
          <a:lstStyle/>
          <a:p>
            <a:endParaRPr lang="ru-RU" dirty="0"/>
          </a:p>
        </p:txBody>
      </p:sp>
      <p:pic>
        <p:nvPicPr>
          <p:cNvPr id="8194" name="Picture 2" descr="F:\Раб.стол\Desktop\всякое\фото работа\арзамасская весна\DSCN1433.JPG"/>
          <p:cNvPicPr>
            <a:picLocks noChangeAspect="1" noChangeArrowheads="1"/>
          </p:cNvPicPr>
          <p:nvPr/>
        </p:nvPicPr>
        <p:blipFill>
          <a:blip r:embed="rId2" cstate="print"/>
          <a:srcRect/>
          <a:stretch>
            <a:fillRect/>
          </a:stretch>
        </p:blipFill>
        <p:spPr bwMode="auto">
          <a:xfrm>
            <a:off x="183040" y="1182066"/>
            <a:ext cx="3048268" cy="1988048"/>
          </a:xfrm>
          <a:prstGeom prst="rect">
            <a:avLst/>
          </a:prstGeom>
          <a:noFill/>
          <a:ln w="28575">
            <a:solidFill>
              <a:srgbClr val="0070C0"/>
            </a:solidFill>
          </a:ln>
        </p:spPr>
      </p:pic>
      <p:sp>
        <p:nvSpPr>
          <p:cNvPr id="11" name="TextBox 10"/>
          <p:cNvSpPr txBox="1"/>
          <p:nvPr/>
        </p:nvSpPr>
        <p:spPr>
          <a:xfrm>
            <a:off x="313438" y="555557"/>
            <a:ext cx="3291057" cy="584775"/>
          </a:xfrm>
          <a:prstGeom prst="rect">
            <a:avLst/>
          </a:prstGeom>
          <a:noFill/>
        </p:spPr>
        <p:txBody>
          <a:bodyPr wrap="square" rtlCol="0">
            <a:spAutoFit/>
          </a:bodyPr>
          <a:lstStyle/>
          <a:p>
            <a:pPr algn="ctr"/>
            <a:r>
              <a:rPr lang="ru-RU" sz="1600" b="1" i="1" dirty="0" smtClean="0">
                <a:solidFill>
                  <a:srgbClr val="002060"/>
                </a:solidFill>
                <a:latin typeface="Times New Roman" pitchFamily="18" charset="0"/>
                <a:cs typeface="Times New Roman" pitchFamily="18" charset="0"/>
              </a:rPr>
              <a:t>Городской фестиваль «</a:t>
            </a:r>
            <a:r>
              <a:rPr lang="ru-RU" sz="1600" b="1" i="1" dirty="0" err="1" smtClean="0">
                <a:solidFill>
                  <a:srgbClr val="002060"/>
                </a:solidFill>
                <a:latin typeface="Times New Roman" pitchFamily="18" charset="0"/>
                <a:cs typeface="Times New Roman" pitchFamily="18" charset="0"/>
              </a:rPr>
              <a:t>Арзамасская</a:t>
            </a:r>
            <a:r>
              <a:rPr lang="ru-RU" sz="1600" b="1" i="1" dirty="0" smtClean="0">
                <a:solidFill>
                  <a:srgbClr val="002060"/>
                </a:solidFill>
                <a:latin typeface="Times New Roman" pitchFamily="18" charset="0"/>
                <a:cs typeface="Times New Roman" pitchFamily="18" charset="0"/>
              </a:rPr>
              <a:t> весна»</a:t>
            </a:r>
            <a:endParaRPr lang="ru-RU" sz="1600" b="1" i="1" dirty="0">
              <a:solidFill>
                <a:srgbClr val="002060"/>
              </a:solidFill>
              <a:latin typeface="Times New Roman" pitchFamily="18" charset="0"/>
              <a:cs typeface="Times New Roman" pitchFamily="18" charset="0"/>
            </a:endParaRPr>
          </a:p>
        </p:txBody>
      </p:sp>
      <p:pic>
        <p:nvPicPr>
          <p:cNvPr id="13" name="Picture 2" descr="C:\Users\user\Desktop\фото\DSCN2618.JPG"/>
          <p:cNvPicPr>
            <a:picLocks noChangeAspect="1" noChangeArrowheads="1"/>
          </p:cNvPicPr>
          <p:nvPr/>
        </p:nvPicPr>
        <p:blipFill>
          <a:blip r:embed="rId3"/>
          <a:srcRect/>
          <a:stretch>
            <a:fillRect/>
          </a:stretch>
        </p:blipFill>
        <p:spPr bwMode="auto">
          <a:xfrm>
            <a:off x="3335454" y="1205175"/>
            <a:ext cx="2800301" cy="1956304"/>
          </a:xfrm>
          <a:prstGeom prst="rect">
            <a:avLst/>
          </a:prstGeom>
          <a:noFill/>
          <a:ln w="28575">
            <a:solidFill>
              <a:srgbClr val="0070C0"/>
            </a:solidFill>
          </a:ln>
        </p:spPr>
      </p:pic>
      <p:sp>
        <p:nvSpPr>
          <p:cNvPr id="14" name="TextBox 13"/>
          <p:cNvSpPr txBox="1"/>
          <p:nvPr/>
        </p:nvSpPr>
        <p:spPr>
          <a:xfrm>
            <a:off x="2811720" y="625256"/>
            <a:ext cx="3929089" cy="584775"/>
          </a:xfrm>
          <a:prstGeom prst="rect">
            <a:avLst/>
          </a:prstGeom>
          <a:noFill/>
        </p:spPr>
        <p:txBody>
          <a:bodyPr wrap="square" rtlCol="0">
            <a:spAutoFit/>
          </a:bodyPr>
          <a:lstStyle/>
          <a:p>
            <a:pPr algn="ctr"/>
            <a:r>
              <a:rPr lang="ru-RU" sz="1600" b="1" i="1" dirty="0" smtClean="0">
                <a:solidFill>
                  <a:srgbClr val="002060"/>
                </a:solidFill>
                <a:latin typeface="Times New Roman" panose="02020603050405020304" pitchFamily="18" charset="0"/>
                <a:cs typeface="Times New Roman" pitchFamily="18" charset="0"/>
              </a:rPr>
              <a:t>Городской фестиваль  </a:t>
            </a:r>
          </a:p>
          <a:p>
            <a:pPr algn="ctr"/>
            <a:r>
              <a:rPr lang="ru-RU" sz="1600" b="1" i="1" dirty="0" smtClean="0">
                <a:solidFill>
                  <a:srgbClr val="002060"/>
                </a:solidFill>
                <a:latin typeface="Times New Roman" panose="02020603050405020304" pitchFamily="18" charset="0"/>
                <a:cs typeface="Times New Roman" pitchFamily="18" charset="0"/>
              </a:rPr>
              <a:t>по </a:t>
            </a:r>
            <a:r>
              <a:rPr lang="ru-RU" sz="1600" b="1" i="1" dirty="0" err="1" smtClean="0">
                <a:solidFill>
                  <a:srgbClr val="002060"/>
                </a:solidFill>
                <a:latin typeface="Times New Roman" pitchFamily="18" charset="0"/>
                <a:cs typeface="Times New Roman" pitchFamily="18" charset="0"/>
              </a:rPr>
              <a:t>черлиденгу</a:t>
            </a:r>
            <a:r>
              <a:rPr lang="ru-RU" sz="1600" b="1" i="1" dirty="0" smtClean="0">
                <a:solidFill>
                  <a:srgbClr val="002060"/>
                </a:solidFill>
                <a:latin typeface="Times New Roman" pitchFamily="18" charset="0"/>
                <a:cs typeface="Times New Roman" pitchFamily="18" charset="0"/>
              </a:rPr>
              <a:t> </a:t>
            </a:r>
            <a:endParaRPr lang="ru-RU" sz="1600" b="1" i="1" dirty="0">
              <a:solidFill>
                <a:srgbClr val="0070C0"/>
              </a:solidFill>
              <a:latin typeface="Times New Roman" panose="02020603050405020304" pitchFamily="18" charset="0"/>
              <a:cs typeface="Times New Roman" panose="02020603050405020304" pitchFamily="18" charset="0"/>
            </a:endParaRPr>
          </a:p>
        </p:txBody>
      </p:sp>
      <p:pic>
        <p:nvPicPr>
          <p:cNvPr id="15" name="Picture 2" descr="F:\фото работа 2014-15г\зеленый огонек\зеленый огонек-25.JPG"/>
          <p:cNvPicPr>
            <a:picLocks noChangeAspect="1" noChangeArrowheads="1"/>
          </p:cNvPicPr>
          <p:nvPr/>
        </p:nvPicPr>
        <p:blipFill>
          <a:blip r:embed="rId4" cstate="print"/>
          <a:srcRect r="5710"/>
          <a:stretch>
            <a:fillRect/>
          </a:stretch>
        </p:blipFill>
        <p:spPr bwMode="auto">
          <a:xfrm>
            <a:off x="6359059" y="1191229"/>
            <a:ext cx="2625915" cy="1963975"/>
          </a:xfrm>
          <a:prstGeom prst="rect">
            <a:avLst/>
          </a:prstGeom>
          <a:noFill/>
          <a:ln w="28575">
            <a:solidFill>
              <a:srgbClr val="0070C0"/>
            </a:solidFill>
          </a:ln>
        </p:spPr>
      </p:pic>
      <p:sp>
        <p:nvSpPr>
          <p:cNvPr id="12" name="Прямоугольник 11"/>
          <p:cNvSpPr/>
          <p:nvPr/>
        </p:nvSpPr>
        <p:spPr>
          <a:xfrm>
            <a:off x="1743413" y="286397"/>
            <a:ext cx="6929486" cy="369332"/>
          </a:xfrm>
          <a:prstGeom prst="rect">
            <a:avLst/>
          </a:prstGeom>
        </p:spPr>
        <p:txBody>
          <a:bodyPr wrap="square">
            <a:spAutoFit/>
          </a:bodyPr>
          <a:lstStyle/>
          <a:p>
            <a:pPr algn="ctr"/>
            <a:r>
              <a:rPr lang="ru-RU" b="1" i="1" dirty="0" smtClean="0">
                <a:solidFill>
                  <a:srgbClr val="00B0F0"/>
                </a:solidFill>
                <a:latin typeface="Times New Roman" panose="02020603050405020304" pitchFamily="18" charset="0"/>
                <a:cs typeface="Times New Roman" panose="02020603050405020304" pitchFamily="18" charset="0"/>
              </a:rPr>
              <a:t>Мы  с удовольствием участвуем в конкурсах и фестивалях</a:t>
            </a:r>
            <a:endParaRPr lang="ru-RU" b="1" i="1" dirty="0">
              <a:solidFill>
                <a:srgbClr val="00B0F0"/>
              </a:solidFill>
              <a:latin typeface="Times New Roman" panose="02020603050405020304" pitchFamily="18" charset="0"/>
              <a:cs typeface="Times New Roman" panose="02020603050405020304" pitchFamily="18" charset="0"/>
            </a:endParaRPr>
          </a:p>
        </p:txBody>
      </p:sp>
      <p:sp>
        <p:nvSpPr>
          <p:cNvPr id="16" name="TextBox 15"/>
          <p:cNvSpPr txBox="1"/>
          <p:nvPr/>
        </p:nvSpPr>
        <p:spPr>
          <a:xfrm>
            <a:off x="6181329" y="661645"/>
            <a:ext cx="2962671"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smtClean="0">
                <a:ln>
                  <a:noFill/>
                </a:ln>
                <a:solidFill>
                  <a:srgbClr val="002060"/>
                </a:solidFill>
                <a:effectLst/>
                <a:uLnTx/>
                <a:uFillTx/>
                <a:latin typeface="Times New Roman" panose="02020603050405020304" pitchFamily="18" charset="0"/>
                <a:cs typeface="Times New Roman" panose="02020603050405020304" pitchFamily="18" charset="0"/>
              </a:rPr>
              <a:t>Городской конкурс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b="1" i="0" u="none" strike="noStrike" kern="1200" cap="none" spc="0" normalizeH="0" baseline="0" noProof="0" dirty="0" smtClean="0">
                <a:ln>
                  <a:noFill/>
                </a:ln>
                <a:solidFill>
                  <a:srgbClr val="002060"/>
                </a:solidFill>
                <a:effectLst/>
                <a:uLnTx/>
                <a:uFillTx/>
                <a:latin typeface="Times New Roman" panose="02020603050405020304" pitchFamily="18" charset="0"/>
                <a:cs typeface="Times New Roman" panose="02020603050405020304" pitchFamily="18" charset="0"/>
              </a:rPr>
              <a:t>«Красный, жёлтый, зелёный»</a:t>
            </a:r>
            <a:endParaRPr kumimoji="0" lang="ru-RU" sz="1600" b="1" i="0" u="none" strike="noStrike" kern="1200" cap="none" spc="0" normalizeH="0" baseline="0" noProof="0" dirty="0">
              <a:ln>
                <a:noFill/>
              </a:ln>
              <a:solidFill>
                <a:srgbClr val="002060"/>
              </a:solidFill>
              <a:effectLst/>
              <a:uLnTx/>
              <a:uFillTx/>
              <a:latin typeface="Times New Roman" panose="02020603050405020304" pitchFamily="18" charset="0"/>
              <a:cs typeface="Times New Roman" panose="02020603050405020304" pitchFamily="18" charset="0"/>
            </a:endParaRPr>
          </a:p>
        </p:txBody>
      </p:sp>
      <p:pic>
        <p:nvPicPr>
          <p:cNvPr id="17" name="Picture 4" descr="D:\документы работа\фото День Матери 15г\DSC_0534.JPG"/>
          <p:cNvPicPr>
            <a:picLocks noChangeAspect="1" noChangeArrowheads="1"/>
          </p:cNvPicPr>
          <p:nvPr/>
        </p:nvPicPr>
        <p:blipFill>
          <a:blip r:embed="rId5" cstate="print"/>
          <a:srcRect l="10048"/>
          <a:stretch>
            <a:fillRect/>
          </a:stretch>
        </p:blipFill>
        <p:spPr bwMode="auto">
          <a:xfrm>
            <a:off x="6281530" y="4192080"/>
            <a:ext cx="2695149" cy="2064398"/>
          </a:xfrm>
          <a:prstGeom prst="rect">
            <a:avLst/>
          </a:prstGeom>
          <a:noFill/>
          <a:ln w="28575">
            <a:solidFill>
              <a:schemeClr val="accent1"/>
            </a:solidFill>
          </a:ln>
        </p:spPr>
      </p:pic>
      <p:pic>
        <p:nvPicPr>
          <p:cNvPr id="4" name="Рисунок 3"/>
          <p:cNvPicPr>
            <a:picLocks noChangeAspect="1"/>
          </p:cNvPicPr>
          <p:nvPr/>
        </p:nvPicPr>
        <p:blipFill>
          <a:blip r:embed="rId6"/>
          <a:stretch>
            <a:fillRect/>
          </a:stretch>
        </p:blipFill>
        <p:spPr>
          <a:xfrm>
            <a:off x="331304" y="3993963"/>
            <a:ext cx="2928731" cy="2227005"/>
          </a:xfrm>
          <a:prstGeom prst="rect">
            <a:avLst/>
          </a:prstGeom>
          <a:ln>
            <a:solidFill>
              <a:schemeClr val="accent1"/>
            </a:solidFill>
          </a:ln>
        </p:spPr>
      </p:pic>
      <p:sp>
        <p:nvSpPr>
          <p:cNvPr id="5" name="Прямоугольник 4"/>
          <p:cNvSpPr/>
          <p:nvPr/>
        </p:nvSpPr>
        <p:spPr>
          <a:xfrm>
            <a:off x="622853" y="6210804"/>
            <a:ext cx="8680173" cy="369332"/>
          </a:xfrm>
          <a:prstGeom prst="rect">
            <a:avLst/>
          </a:prstGeom>
        </p:spPr>
        <p:txBody>
          <a:bodyPr wrap="square">
            <a:spAutoFit/>
          </a:bodyPr>
          <a:lstStyle/>
          <a:p>
            <a:pPr lvl="0" algn="ctr"/>
            <a:r>
              <a:rPr lang="ru-RU" b="1" i="1" dirty="0">
                <a:solidFill>
                  <a:srgbClr val="00B0F0"/>
                </a:solidFill>
                <a:latin typeface="Times New Roman" pitchFamily="18" charset="0"/>
                <a:cs typeface="Times New Roman" pitchFamily="18" charset="0"/>
              </a:rPr>
              <a:t>С удовольствием играем на музыкальных инструментах</a:t>
            </a:r>
          </a:p>
        </p:txBody>
      </p:sp>
      <p:sp>
        <p:nvSpPr>
          <p:cNvPr id="18" name="Прямоугольник 17"/>
          <p:cNvSpPr/>
          <p:nvPr/>
        </p:nvSpPr>
        <p:spPr>
          <a:xfrm>
            <a:off x="2339008" y="0"/>
            <a:ext cx="5453270" cy="369332"/>
          </a:xfrm>
          <a:prstGeom prst="rect">
            <a:avLst/>
          </a:prstGeom>
        </p:spPr>
        <p:txBody>
          <a:bodyPr wrap="square">
            <a:spAutoFit/>
          </a:bodyPr>
          <a:lstStyle/>
          <a:p>
            <a:pPr algn="ctr"/>
            <a:r>
              <a:rPr lang="ru-RU" b="1" dirty="0" smtClean="0">
                <a:solidFill>
                  <a:srgbClr val="002060"/>
                </a:solidFill>
                <a:latin typeface="Times New Roman" panose="02020603050405020304" pitchFamily="18" charset="0"/>
                <a:cs typeface="Times New Roman" panose="02020603050405020304" pitchFamily="18" charset="0"/>
              </a:rPr>
              <a:t>Поддержка индивидуальности воспитанников</a:t>
            </a:r>
            <a:endParaRPr lang="ru-RU" b="1" dirty="0">
              <a:solidFill>
                <a:srgbClr val="002060"/>
              </a:solidFill>
              <a:latin typeface="Times New Roman" panose="02020603050405020304" pitchFamily="18" charset="0"/>
              <a:cs typeface="Times New Roman" panose="02020603050405020304" pitchFamily="18" charset="0"/>
            </a:endParaRPr>
          </a:p>
        </p:txBody>
      </p:sp>
      <p:pic>
        <p:nvPicPr>
          <p:cNvPr id="19" name="Picture 2"/>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3262013" y="3542958"/>
            <a:ext cx="2966509" cy="2162494"/>
          </a:xfrm>
          <a:prstGeom prst="rect">
            <a:avLst/>
          </a:prstGeom>
          <a:noFill/>
          <a:ln w="28575">
            <a:solidFill>
              <a:schemeClr val="accent1"/>
            </a:solidFill>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0" name="TextBox 19"/>
          <p:cNvSpPr txBox="1"/>
          <p:nvPr/>
        </p:nvSpPr>
        <p:spPr>
          <a:xfrm>
            <a:off x="2303614" y="3207245"/>
            <a:ext cx="5414559" cy="338554"/>
          </a:xfrm>
          <a:prstGeom prst="rect">
            <a:avLst/>
          </a:prstGeom>
          <a:noFill/>
        </p:spPr>
        <p:txBody>
          <a:bodyPr wrap="none" rtlCol="0">
            <a:spAutoFit/>
          </a:bodyPr>
          <a:lstStyle/>
          <a:p>
            <a:pPr algn="ctr"/>
            <a:r>
              <a:rPr lang="ru-RU" sz="1600" b="1" i="1" dirty="0" smtClean="0">
                <a:solidFill>
                  <a:srgbClr val="002060"/>
                </a:solidFill>
                <a:latin typeface="Times New Roman" pitchFamily="18" charset="0"/>
                <a:cs typeface="Times New Roman" pitchFamily="18" charset="0"/>
              </a:rPr>
              <a:t>Фестиваль среди воспитанников ДОУ «История танца»</a:t>
            </a:r>
            <a:endParaRPr lang="ru-RU" sz="1600" b="1" i="1" dirty="0">
              <a:solidFill>
                <a:srgbClr val="002060"/>
              </a:solidFill>
              <a:latin typeface="Times New Roman" pitchFamily="18" charset="0"/>
              <a:cs typeface="Times New Roman" pitchFamily="18" charset="0"/>
            </a:endParaRPr>
          </a:p>
        </p:txBody>
      </p:sp>
      <p:sp>
        <p:nvSpPr>
          <p:cNvPr id="21" name="Номер слайда 20"/>
          <p:cNvSpPr>
            <a:spLocks noGrp="1"/>
          </p:cNvSpPr>
          <p:nvPr>
            <p:ph type="sldNum" sz="quarter" idx="12"/>
          </p:nvPr>
        </p:nvSpPr>
        <p:spPr/>
        <p:txBody>
          <a:bodyPr/>
          <a:lstStyle/>
          <a:p>
            <a:fld id="{47EC8064-8DCE-4935-ABCD-0176FC871D19}" type="slidenum">
              <a:rPr lang="ru-RU" smtClean="0"/>
              <a:pPr/>
              <a:t>17</a:t>
            </a:fld>
            <a:endParaRPr lang="ru-RU"/>
          </a:p>
        </p:txBody>
      </p:sp>
      <p:sp>
        <p:nvSpPr>
          <p:cNvPr id="22" name="TextBox 21"/>
          <p:cNvSpPr txBox="1"/>
          <p:nvPr/>
        </p:nvSpPr>
        <p:spPr>
          <a:xfrm>
            <a:off x="8725296" y="0"/>
            <a:ext cx="418704" cy="369332"/>
          </a:xfrm>
          <a:prstGeom prst="rect">
            <a:avLst/>
          </a:prstGeom>
          <a:noFill/>
        </p:spPr>
        <p:txBody>
          <a:bodyPr wrap="none" rtlCol="0">
            <a:spAutoFit/>
          </a:bodyPr>
          <a:lstStyle/>
          <a:p>
            <a:r>
              <a:rPr lang="ru-RU" dirty="0" smtClean="0"/>
              <a:t>17</a:t>
            </a:r>
            <a:endParaRPr lang="ru-RU" dirty="0"/>
          </a:p>
        </p:txBody>
      </p:sp>
    </p:spTree>
    <p:extLst>
      <p:ext uri="{BB962C8B-B14F-4D97-AF65-F5344CB8AC3E}">
        <p14:creationId xmlns:p14="http://schemas.microsoft.com/office/powerpoint/2010/main" xmlns="" val="4253179414"/>
      </p:ext>
    </p:extLst>
  </p:cSld>
  <p:clrMapOvr>
    <a:masterClrMapping/>
  </p:clrMapOvr>
  <p:transition advClick="0" advTm="400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0" y="0"/>
            <a:ext cx="9143999" cy="707886"/>
          </a:xfrm>
          <a:prstGeom prst="rect">
            <a:avLst/>
          </a:prstGeom>
        </p:spPr>
        <p:txBody>
          <a:bodyPr wrap="square">
            <a:spAutoFit/>
          </a:bodyPr>
          <a:lstStyle/>
          <a:p>
            <a:pPr algn="ctr"/>
            <a:r>
              <a:rPr lang="ru-RU" sz="2000" b="1" dirty="0" smtClean="0">
                <a:solidFill>
                  <a:srgbClr val="002060"/>
                </a:solidFill>
                <a:latin typeface="Times New Roman" pitchFamily="18" charset="0"/>
                <a:cs typeface="Times New Roman" pitchFamily="18" charset="0"/>
              </a:rPr>
              <a:t>Повышение  компетентности воспитателей в вопросах музыкального образования и развития детей</a:t>
            </a:r>
            <a:endParaRPr lang="ru-RU" sz="2000" b="1" dirty="0">
              <a:solidFill>
                <a:srgbClr val="002060"/>
              </a:solidFill>
              <a:latin typeface="Times New Roman" pitchFamily="18" charset="0"/>
              <a:cs typeface="Times New Roman" pitchFamily="18" charset="0"/>
            </a:endParaRPr>
          </a:p>
        </p:txBody>
      </p:sp>
      <p:pic>
        <p:nvPicPr>
          <p:cNvPr id="9217" name="Picture 1" descr="C:\Users\user\Desktop\фото муз.дид.игры\IMG_8114.JPG"/>
          <p:cNvPicPr>
            <a:picLocks noChangeAspect="1" noChangeArrowheads="1"/>
          </p:cNvPicPr>
          <p:nvPr/>
        </p:nvPicPr>
        <p:blipFill>
          <a:blip r:embed="rId2" cstate="print"/>
          <a:srcRect/>
          <a:stretch>
            <a:fillRect/>
          </a:stretch>
        </p:blipFill>
        <p:spPr bwMode="auto">
          <a:xfrm>
            <a:off x="1044693" y="700726"/>
            <a:ext cx="2718925" cy="2494254"/>
          </a:xfrm>
          <a:prstGeom prst="rect">
            <a:avLst/>
          </a:prstGeom>
          <a:noFill/>
          <a:ln>
            <a:solidFill>
              <a:srgbClr val="0070C0"/>
            </a:solidFill>
          </a:ln>
        </p:spPr>
      </p:pic>
      <p:pic>
        <p:nvPicPr>
          <p:cNvPr id="3" name="Picture 1" descr="F:\флэшка\фото аттест\фото методобъед\IMG_20151113_105949.jpg"/>
          <p:cNvPicPr>
            <a:picLocks noChangeAspect="1" noChangeArrowheads="1"/>
          </p:cNvPicPr>
          <p:nvPr/>
        </p:nvPicPr>
        <p:blipFill>
          <a:blip r:embed="rId3"/>
          <a:srcRect/>
          <a:stretch>
            <a:fillRect/>
          </a:stretch>
        </p:blipFill>
        <p:spPr bwMode="auto">
          <a:xfrm>
            <a:off x="5671930" y="720071"/>
            <a:ext cx="2584174" cy="2464045"/>
          </a:xfrm>
          <a:prstGeom prst="rect">
            <a:avLst/>
          </a:prstGeom>
          <a:noFill/>
          <a:ln>
            <a:solidFill>
              <a:srgbClr val="0070C0"/>
            </a:solidFill>
          </a:ln>
        </p:spPr>
      </p:pic>
      <p:sp>
        <p:nvSpPr>
          <p:cNvPr id="4" name="Прямоугольник 3"/>
          <p:cNvSpPr/>
          <p:nvPr/>
        </p:nvSpPr>
        <p:spPr>
          <a:xfrm>
            <a:off x="298506" y="3162821"/>
            <a:ext cx="4572000" cy="584775"/>
          </a:xfrm>
          <a:prstGeom prst="rect">
            <a:avLst/>
          </a:prstGeom>
        </p:spPr>
        <p:txBody>
          <a:bodyPr>
            <a:spAutoFit/>
          </a:bodyPr>
          <a:lstStyle/>
          <a:p>
            <a:pPr algn="ctr"/>
            <a:r>
              <a:rPr lang="ru-RU" sz="1600" b="1" i="1" dirty="0" smtClean="0">
                <a:solidFill>
                  <a:srgbClr val="002060"/>
                </a:solidFill>
                <a:latin typeface="Times New Roman" panose="02020603050405020304" pitchFamily="18" charset="0"/>
                <a:cs typeface="Times New Roman" panose="02020603050405020304" pitchFamily="18" charset="0"/>
              </a:rPr>
              <a:t>Мастер-класс «Изготовление музыкально-дидактических игр» </a:t>
            </a:r>
            <a:endParaRPr lang="ru-RU" sz="1600" b="1" i="1" dirty="0">
              <a:solidFill>
                <a:srgbClr val="002060"/>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4585253" y="3168598"/>
            <a:ext cx="4558748" cy="584775"/>
          </a:xfrm>
          <a:prstGeom prst="rect">
            <a:avLst/>
          </a:prstGeom>
        </p:spPr>
        <p:txBody>
          <a:bodyPr wrap="square">
            <a:spAutoFit/>
          </a:bodyPr>
          <a:lstStyle/>
          <a:p>
            <a:pPr algn="ctr"/>
            <a:r>
              <a:rPr lang="ru-RU" sz="1600" b="1" i="1" dirty="0" smtClean="0">
                <a:solidFill>
                  <a:srgbClr val="002060"/>
                </a:solidFill>
                <a:latin typeface="Times New Roman" panose="02020603050405020304" pitchFamily="18" charset="0"/>
                <a:cs typeface="Times New Roman" panose="02020603050405020304" pitchFamily="18" charset="0"/>
              </a:rPr>
              <a:t>Семинар – практикум «Создание музыкально-дидактических игр в программе </a:t>
            </a:r>
            <a:r>
              <a:rPr lang="en-US" sz="1600" b="1" i="1" dirty="0" smtClean="0">
                <a:solidFill>
                  <a:srgbClr val="002060"/>
                </a:solidFill>
                <a:latin typeface="Times New Roman" panose="02020603050405020304" pitchFamily="18" charset="0"/>
                <a:cs typeface="Times New Roman" panose="02020603050405020304" pitchFamily="18" charset="0"/>
              </a:rPr>
              <a:t>Power Point</a:t>
            </a:r>
            <a:r>
              <a:rPr lang="ru-RU" sz="1600" b="1" i="1" dirty="0" smtClean="0">
                <a:solidFill>
                  <a:srgbClr val="002060"/>
                </a:solidFill>
                <a:latin typeface="Times New Roman" panose="02020603050405020304" pitchFamily="18" charset="0"/>
                <a:cs typeface="Times New Roman" panose="02020603050405020304" pitchFamily="18" charset="0"/>
              </a:rPr>
              <a:t>» </a:t>
            </a:r>
            <a:endParaRPr lang="ru-RU" sz="1600" b="1" i="1" dirty="0">
              <a:solidFill>
                <a:srgbClr val="002060"/>
              </a:solidFill>
              <a:latin typeface="Times New Roman" panose="02020603050405020304" pitchFamily="18" charset="0"/>
              <a:cs typeface="Times New Roman" panose="02020603050405020304" pitchFamily="18" charset="0"/>
            </a:endParaRPr>
          </a:p>
        </p:txBody>
      </p:sp>
      <p:pic>
        <p:nvPicPr>
          <p:cNvPr id="7" name="Picture 2" descr="C:\Users\МБДОУ ДС 28\Desktop\Новая папка (4)\DSC_0984.JPG"/>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t="7936" r="14291"/>
          <a:stretch/>
        </p:blipFill>
        <p:spPr bwMode="auto">
          <a:xfrm>
            <a:off x="847700" y="3766068"/>
            <a:ext cx="2849657" cy="2720871"/>
          </a:xfrm>
          <a:prstGeom prst="rect">
            <a:avLst/>
          </a:prstGeom>
          <a:noFill/>
          <a:ln w="28575">
            <a:solidFill>
              <a:srgbClr val="0070C0"/>
            </a:solidFill>
          </a:ln>
          <a:extLst>
            <a:ext uri="{909E8E84-426E-40DD-AFC4-6F175D3DCCD1}">
              <a14:hiddenFill xmlns:a14="http://schemas.microsoft.com/office/drawing/2010/main" xmlns="">
                <a:solidFill>
                  <a:srgbClr val="FFFFFF"/>
                </a:solidFill>
              </a14:hiddenFill>
            </a:ext>
          </a:extLst>
        </p:spPr>
      </p:pic>
      <p:pic>
        <p:nvPicPr>
          <p:cNvPr id="9" name="Picture 2" descr="C:\Users\МБДОУ ДС 28\Desktop\Новая папка (4)\DSC_0892.JPG"/>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10859" t="16936" r="12600"/>
          <a:stretch/>
        </p:blipFill>
        <p:spPr bwMode="auto">
          <a:xfrm>
            <a:off x="5658270" y="3750366"/>
            <a:ext cx="2912426" cy="2809460"/>
          </a:xfrm>
          <a:prstGeom prst="rect">
            <a:avLst/>
          </a:prstGeom>
          <a:noFill/>
          <a:ln w="38100">
            <a:solidFill>
              <a:srgbClr val="0070C0"/>
            </a:solidFill>
          </a:ln>
          <a:extLst>
            <a:ext uri="{909E8E84-426E-40DD-AFC4-6F175D3DCCD1}">
              <a14:hiddenFill xmlns:a14="http://schemas.microsoft.com/office/drawing/2010/main" xmlns="">
                <a:solidFill>
                  <a:srgbClr val="FFFFFF"/>
                </a:solidFill>
              </a14:hiddenFill>
            </a:ext>
          </a:extLst>
        </p:spPr>
      </p:pic>
      <p:sp>
        <p:nvSpPr>
          <p:cNvPr id="10" name="TextBox 9"/>
          <p:cNvSpPr txBox="1"/>
          <p:nvPr/>
        </p:nvSpPr>
        <p:spPr>
          <a:xfrm>
            <a:off x="2769704" y="6519446"/>
            <a:ext cx="3907928" cy="338554"/>
          </a:xfrm>
          <a:prstGeom prst="rect">
            <a:avLst/>
          </a:prstGeom>
          <a:noFill/>
        </p:spPr>
        <p:txBody>
          <a:bodyPr wrap="none" rtlCol="0">
            <a:spAutoFit/>
          </a:bodyPr>
          <a:lstStyle/>
          <a:p>
            <a:pPr algn="ctr"/>
            <a:r>
              <a:rPr lang="ru-RU" sz="1600" b="1" i="1" dirty="0" smtClean="0">
                <a:solidFill>
                  <a:srgbClr val="002060"/>
                </a:solidFill>
                <a:latin typeface="Times New Roman" pitchFamily="18" charset="0"/>
                <a:cs typeface="Times New Roman" pitchFamily="18" charset="0"/>
              </a:rPr>
              <a:t>Творческий коллектив МБДОУ </a:t>
            </a:r>
            <a:r>
              <a:rPr lang="ru-RU" sz="1600" b="1" i="1" dirty="0" err="1" smtClean="0">
                <a:solidFill>
                  <a:srgbClr val="002060"/>
                </a:solidFill>
                <a:latin typeface="Times New Roman" pitchFamily="18" charset="0"/>
                <a:cs typeface="Times New Roman" pitchFamily="18" charset="0"/>
              </a:rPr>
              <a:t>д</a:t>
            </a:r>
            <a:r>
              <a:rPr lang="ru-RU" sz="1600" b="1" i="1" dirty="0" smtClean="0">
                <a:solidFill>
                  <a:srgbClr val="002060"/>
                </a:solidFill>
                <a:latin typeface="Times New Roman" pitchFamily="18" charset="0"/>
                <a:cs typeface="Times New Roman" pitchFamily="18" charset="0"/>
              </a:rPr>
              <a:t>/с №28</a:t>
            </a:r>
            <a:endParaRPr lang="ru-RU" sz="1600" b="1" i="1" dirty="0">
              <a:solidFill>
                <a:srgbClr val="002060"/>
              </a:solidFill>
              <a:latin typeface="Times New Roman" pitchFamily="18" charset="0"/>
              <a:cs typeface="Times New Roman" pitchFamily="18" charset="0"/>
            </a:endParaRPr>
          </a:p>
        </p:txBody>
      </p:sp>
      <p:sp>
        <p:nvSpPr>
          <p:cNvPr id="11" name="Номер слайда 10"/>
          <p:cNvSpPr>
            <a:spLocks noGrp="1"/>
          </p:cNvSpPr>
          <p:nvPr>
            <p:ph type="sldNum" sz="quarter" idx="12"/>
          </p:nvPr>
        </p:nvSpPr>
        <p:spPr/>
        <p:txBody>
          <a:bodyPr/>
          <a:lstStyle/>
          <a:p>
            <a:fld id="{47EC8064-8DCE-4935-ABCD-0176FC871D19}" type="slidenum">
              <a:rPr lang="ru-RU" smtClean="0"/>
              <a:pPr/>
              <a:t>18</a:t>
            </a:fld>
            <a:endParaRPr lang="ru-RU"/>
          </a:p>
        </p:txBody>
      </p:sp>
      <p:sp>
        <p:nvSpPr>
          <p:cNvPr id="12" name="TextBox 11"/>
          <p:cNvSpPr txBox="1"/>
          <p:nvPr/>
        </p:nvSpPr>
        <p:spPr>
          <a:xfrm>
            <a:off x="8725296" y="0"/>
            <a:ext cx="418704" cy="369332"/>
          </a:xfrm>
          <a:prstGeom prst="rect">
            <a:avLst/>
          </a:prstGeom>
          <a:noFill/>
        </p:spPr>
        <p:txBody>
          <a:bodyPr wrap="none" rtlCol="0">
            <a:spAutoFit/>
          </a:bodyPr>
          <a:lstStyle/>
          <a:p>
            <a:r>
              <a:rPr lang="ru-RU" dirty="0" smtClean="0"/>
              <a:t>18</a:t>
            </a:r>
            <a:endParaRPr lang="ru-RU" dirty="0"/>
          </a:p>
        </p:txBody>
      </p:sp>
    </p:spTree>
    <p:extLst>
      <p:ext uri="{BB962C8B-B14F-4D97-AF65-F5344CB8AC3E}">
        <p14:creationId xmlns:p14="http://schemas.microsoft.com/office/powerpoint/2010/main" xmlns="" val="57117489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80660" y="371062"/>
            <a:ext cx="8004314" cy="2120348"/>
          </a:xfrm>
        </p:spPr>
        <p:txBody>
          <a:bodyPr>
            <a:normAutofit/>
          </a:bodyPr>
          <a:lstStyle/>
          <a:p>
            <a:pPr algn="just"/>
            <a:r>
              <a:rPr lang="ru-RU" sz="18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Ценность для музыкального образования дошкольников имеет системная взаимосвязь ДОУ с учреждениями музыкальной культуры, организующие для детей циклы музыкальных встреч.</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Расширение музыкального опыта детей, проводя циклы музыкальных встреч, обеспечивает перспективные связи музыкального образования дошкольников. </a:t>
            </a:r>
            <a:br>
              <a:rPr lang="ru-RU" sz="1600" dirty="0" smtClean="0">
                <a:latin typeface="Times New Roman" pitchFamily="18" charset="0"/>
                <a:cs typeface="Times New Roman" pitchFamily="18" charset="0"/>
              </a:rPr>
            </a:br>
            <a:r>
              <a:rPr lang="ru-RU" sz="1600" dirty="0" smtClean="0">
                <a:latin typeface="Times New Roman" pitchFamily="18" charset="0"/>
                <a:cs typeface="Times New Roman" pitchFamily="18" charset="0"/>
              </a:rPr>
              <a:t>                Таким образом, создается единое целостное пространство музыкального образования детей дошкольного возраста.</a:t>
            </a:r>
            <a:endParaRPr lang="ru-RU" sz="1600" dirty="0">
              <a:latin typeface="Times New Roman" pitchFamily="18" charset="0"/>
              <a:cs typeface="Times New Roman" pitchFamily="18" charset="0"/>
            </a:endParaRPr>
          </a:p>
        </p:txBody>
      </p:sp>
      <p:pic>
        <p:nvPicPr>
          <p:cNvPr id="4" name="Рисунок 3"/>
          <p:cNvPicPr>
            <a:picLocks noChangeAspect="1"/>
          </p:cNvPicPr>
          <p:nvPr/>
        </p:nvPicPr>
        <p:blipFill>
          <a:blip r:embed="rId2"/>
          <a:stretch>
            <a:fillRect/>
          </a:stretch>
        </p:blipFill>
        <p:spPr>
          <a:xfrm>
            <a:off x="980660" y="2602775"/>
            <a:ext cx="3363296" cy="2573101"/>
          </a:xfrm>
          <a:prstGeom prst="rect">
            <a:avLst/>
          </a:prstGeom>
          <a:ln w="28575">
            <a:solidFill>
              <a:schemeClr val="accent1"/>
            </a:solidFill>
          </a:ln>
        </p:spPr>
      </p:pic>
      <p:sp>
        <p:nvSpPr>
          <p:cNvPr id="12" name="TextBox 11"/>
          <p:cNvSpPr txBox="1"/>
          <p:nvPr/>
        </p:nvSpPr>
        <p:spPr>
          <a:xfrm>
            <a:off x="1841225" y="200055"/>
            <a:ext cx="5887894" cy="400110"/>
          </a:xfrm>
          <a:prstGeom prst="rect">
            <a:avLst/>
          </a:prstGeom>
          <a:noFill/>
        </p:spPr>
        <p:txBody>
          <a:bodyPr wrap="none" rtlCol="0">
            <a:spAutoFit/>
          </a:bodyPr>
          <a:lstStyle/>
          <a:p>
            <a:pPr algn="ctr"/>
            <a:r>
              <a:rPr lang="ru-RU" sz="2000" b="1" dirty="0" smtClean="0">
                <a:solidFill>
                  <a:srgbClr val="002060"/>
                </a:solidFill>
                <a:latin typeface="Times New Roman" pitchFamily="18" charset="0"/>
                <a:cs typeface="Times New Roman" pitchFamily="18" charset="0"/>
              </a:rPr>
              <a:t>Использование ресурсов социального окружения</a:t>
            </a:r>
            <a:endParaRPr lang="ru-RU" sz="2000" b="1" dirty="0">
              <a:solidFill>
                <a:srgbClr val="002060"/>
              </a:solidFill>
              <a:latin typeface="Times New Roman" pitchFamily="18" charset="0"/>
              <a:cs typeface="Times New Roman" pitchFamily="18" charset="0"/>
            </a:endParaRPr>
          </a:p>
        </p:txBody>
      </p:sp>
      <p:pic>
        <p:nvPicPr>
          <p:cNvPr id="13" name="Рисунок 12"/>
          <p:cNvPicPr>
            <a:picLocks noChangeAspect="1"/>
          </p:cNvPicPr>
          <p:nvPr/>
        </p:nvPicPr>
        <p:blipFill>
          <a:blip r:embed="rId3"/>
          <a:stretch>
            <a:fillRect/>
          </a:stretch>
        </p:blipFill>
        <p:spPr>
          <a:xfrm>
            <a:off x="5106726" y="3671554"/>
            <a:ext cx="3552893" cy="2584977"/>
          </a:xfrm>
          <a:prstGeom prst="rect">
            <a:avLst/>
          </a:prstGeom>
          <a:ln w="28575">
            <a:solidFill>
              <a:schemeClr val="accent1"/>
            </a:solidFill>
          </a:ln>
        </p:spPr>
      </p:pic>
      <p:sp>
        <p:nvSpPr>
          <p:cNvPr id="6" name="Номер слайда 5"/>
          <p:cNvSpPr>
            <a:spLocks noGrp="1"/>
          </p:cNvSpPr>
          <p:nvPr>
            <p:ph type="sldNum" sz="quarter" idx="12"/>
          </p:nvPr>
        </p:nvSpPr>
        <p:spPr/>
        <p:txBody>
          <a:bodyPr/>
          <a:lstStyle/>
          <a:p>
            <a:fld id="{47EC8064-8DCE-4935-ABCD-0176FC871D19}" type="slidenum">
              <a:rPr lang="ru-RU" smtClean="0"/>
              <a:pPr/>
              <a:t>19</a:t>
            </a:fld>
            <a:endParaRPr lang="ru-RU"/>
          </a:p>
        </p:txBody>
      </p:sp>
      <p:sp>
        <p:nvSpPr>
          <p:cNvPr id="7" name="TextBox 6"/>
          <p:cNvSpPr txBox="1"/>
          <p:nvPr/>
        </p:nvSpPr>
        <p:spPr>
          <a:xfrm>
            <a:off x="8725296" y="0"/>
            <a:ext cx="418704" cy="369332"/>
          </a:xfrm>
          <a:prstGeom prst="rect">
            <a:avLst/>
          </a:prstGeom>
          <a:noFill/>
        </p:spPr>
        <p:txBody>
          <a:bodyPr wrap="none" rtlCol="0">
            <a:spAutoFit/>
          </a:bodyPr>
          <a:lstStyle/>
          <a:p>
            <a:r>
              <a:rPr lang="ru-RU" dirty="0" smtClean="0"/>
              <a:t>19</a:t>
            </a:r>
            <a:endParaRPr lang="ru-RU"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Users\Ольга\Desktop\DSCN2445.JP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09121" y="479686"/>
            <a:ext cx="2961169" cy="236194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xmlns="">
                <a:solidFill>
                  <a:srgbClr val="FFFFFF"/>
                </a:solidFill>
              </a14:hiddenFill>
            </a:ext>
          </a:extLst>
        </p:spPr>
      </p:pic>
      <p:sp>
        <p:nvSpPr>
          <p:cNvPr id="9" name="Прямоугольник 8"/>
          <p:cNvSpPr/>
          <p:nvPr/>
        </p:nvSpPr>
        <p:spPr>
          <a:xfrm>
            <a:off x="301887" y="3157282"/>
            <a:ext cx="2857500" cy="1138773"/>
          </a:xfrm>
          <a:prstGeom prst="rect">
            <a:avLst/>
          </a:prstGeom>
        </p:spPr>
        <p:txBody>
          <a:bodyPr wrap="square">
            <a:spAutoFit/>
          </a:bodyPr>
          <a:lstStyle/>
          <a:p>
            <a:pPr algn="ctr"/>
            <a:r>
              <a:rPr lang="ru-RU" sz="1600" b="1" i="1" dirty="0" smtClean="0">
                <a:solidFill>
                  <a:srgbClr val="002060"/>
                </a:solidFill>
                <a:latin typeface="Times New Roman" pitchFamily="18" charset="0"/>
                <a:cs typeface="Times New Roman" pitchFamily="18" charset="0"/>
              </a:rPr>
              <a:t>Мастер – класс  для  родителей «Изготовление музыкально – дидактических игр своими руками</a:t>
            </a:r>
            <a:r>
              <a:rPr lang="ru-RU" sz="2000" b="1" i="1" dirty="0" smtClean="0">
                <a:solidFill>
                  <a:srgbClr val="002060"/>
                </a:solidFill>
                <a:latin typeface="Times New Roman" pitchFamily="18" charset="0"/>
                <a:cs typeface="Times New Roman" pitchFamily="18" charset="0"/>
              </a:rPr>
              <a:t>»</a:t>
            </a:r>
            <a:endParaRPr lang="ru-RU" sz="2000" b="1" i="1" dirty="0">
              <a:solidFill>
                <a:srgbClr val="002060"/>
              </a:solidFill>
              <a:latin typeface="Times New Roman" pitchFamily="18" charset="0"/>
              <a:cs typeface="Times New Roman" pitchFamily="18" charset="0"/>
            </a:endParaRPr>
          </a:p>
        </p:txBody>
      </p:sp>
      <p:pic>
        <p:nvPicPr>
          <p:cNvPr id="7169" name="Picture 1" descr="C:\Users\Pedagog\Desktop\фото муз.дид.игры\дс  дом задание\IMG_1288.jpg"/>
          <p:cNvPicPr>
            <a:picLocks noChangeAspect="1" noChangeArrowheads="1"/>
          </p:cNvPicPr>
          <p:nvPr/>
        </p:nvPicPr>
        <p:blipFill>
          <a:blip r:embed="rId3" cstate="print"/>
          <a:srcRect l="17589" r="5018" b="1080"/>
          <a:stretch>
            <a:fillRect/>
          </a:stretch>
        </p:blipFill>
        <p:spPr bwMode="auto">
          <a:xfrm>
            <a:off x="2985400" y="1595552"/>
            <a:ext cx="3267635" cy="2700503"/>
          </a:xfrm>
          <a:prstGeom prst="rect">
            <a:avLst/>
          </a:prstGeom>
          <a:noFill/>
        </p:spPr>
      </p:pic>
      <p:pic>
        <p:nvPicPr>
          <p:cNvPr id="7170" name="Picture 2" descr="C:\Users\Pedagog\Desktop\фото муз.дид.игры\фото\IMG_2711.JPG"/>
          <p:cNvPicPr>
            <a:picLocks noChangeAspect="1" noChangeArrowheads="1"/>
          </p:cNvPicPr>
          <p:nvPr/>
        </p:nvPicPr>
        <p:blipFill>
          <a:blip r:embed="rId4" cstate="print"/>
          <a:srcRect/>
          <a:stretch>
            <a:fillRect/>
          </a:stretch>
        </p:blipFill>
        <p:spPr bwMode="auto">
          <a:xfrm>
            <a:off x="6098913" y="2905788"/>
            <a:ext cx="2793627" cy="2265168"/>
          </a:xfrm>
          <a:prstGeom prst="rect">
            <a:avLst/>
          </a:prstGeom>
          <a:noFill/>
        </p:spPr>
      </p:pic>
      <p:sp>
        <p:nvSpPr>
          <p:cNvPr id="14" name="Прямоугольник 13"/>
          <p:cNvSpPr/>
          <p:nvPr/>
        </p:nvSpPr>
        <p:spPr>
          <a:xfrm>
            <a:off x="6159214" y="1761341"/>
            <a:ext cx="2984786" cy="338554"/>
          </a:xfrm>
          <a:prstGeom prst="rect">
            <a:avLst/>
          </a:prstGeom>
        </p:spPr>
        <p:txBody>
          <a:bodyPr wrap="square">
            <a:spAutoFit/>
          </a:bodyPr>
          <a:lstStyle/>
          <a:p>
            <a:pPr algn="ctr"/>
            <a:r>
              <a:rPr lang="ru-RU" sz="1600" b="1" i="1" dirty="0" smtClean="0">
                <a:solidFill>
                  <a:srgbClr val="002060"/>
                </a:solidFill>
                <a:latin typeface="Times New Roman" pitchFamily="18" charset="0"/>
                <a:cs typeface="Times New Roman" pitchFamily="18" charset="0"/>
              </a:rPr>
              <a:t>Акция «Играем дома</a:t>
            </a:r>
            <a:r>
              <a:rPr lang="ru-RU" sz="1600" i="1" dirty="0" smtClean="0">
                <a:solidFill>
                  <a:srgbClr val="002060"/>
                </a:solidFill>
                <a:latin typeface="Times New Roman" pitchFamily="18" charset="0"/>
                <a:cs typeface="Times New Roman" pitchFamily="18" charset="0"/>
              </a:rPr>
              <a:t>»</a:t>
            </a:r>
            <a:endParaRPr lang="ru-RU" sz="1600" i="1" dirty="0">
              <a:solidFill>
                <a:srgbClr val="002060"/>
              </a:solidFill>
              <a:latin typeface="Times New Roman" pitchFamily="18" charset="0"/>
              <a:cs typeface="Times New Roman" pitchFamily="18" charset="0"/>
            </a:endParaRPr>
          </a:p>
        </p:txBody>
      </p:sp>
      <p:sp>
        <p:nvSpPr>
          <p:cNvPr id="10" name="Прямоугольник 9"/>
          <p:cNvSpPr/>
          <p:nvPr/>
        </p:nvSpPr>
        <p:spPr>
          <a:xfrm>
            <a:off x="2390761" y="0"/>
            <a:ext cx="5625643" cy="400110"/>
          </a:xfrm>
          <a:prstGeom prst="rect">
            <a:avLst/>
          </a:prstGeom>
        </p:spPr>
        <p:txBody>
          <a:bodyPr wrap="none">
            <a:spAutoFit/>
          </a:bodyPr>
          <a:lstStyle/>
          <a:p>
            <a:pPr algn="ctr"/>
            <a:r>
              <a:rPr lang="ru-RU" sz="2000" b="1" dirty="0" smtClean="0">
                <a:solidFill>
                  <a:srgbClr val="002060"/>
                </a:solidFill>
                <a:latin typeface="Times New Roman" pitchFamily="18" charset="0"/>
                <a:cs typeface="Times New Roman" pitchFamily="18" charset="0"/>
              </a:rPr>
              <a:t>Музыкально-творческая деятельность в семье</a:t>
            </a:r>
            <a:endParaRPr lang="ru-RU" sz="2000" b="1" dirty="0">
              <a:solidFill>
                <a:srgbClr val="002060"/>
              </a:solidFill>
              <a:latin typeface="Times New Roman" pitchFamily="18" charset="0"/>
              <a:cs typeface="Times New Roman" pitchFamily="18" charset="0"/>
            </a:endParaRPr>
          </a:p>
        </p:txBody>
      </p:sp>
      <p:sp>
        <p:nvSpPr>
          <p:cNvPr id="3" name="Прямоугольник 2"/>
          <p:cNvSpPr/>
          <p:nvPr/>
        </p:nvSpPr>
        <p:spPr>
          <a:xfrm>
            <a:off x="887104" y="5170956"/>
            <a:ext cx="8005436" cy="1323439"/>
          </a:xfrm>
          <a:prstGeom prst="rect">
            <a:avLst/>
          </a:prstGeom>
        </p:spPr>
        <p:txBody>
          <a:bodyPr wrap="square">
            <a:spAutoFit/>
          </a:bodyPr>
          <a:lstStyle/>
          <a:p>
            <a:pPr lvl="0" algn="just"/>
            <a:r>
              <a:rPr lang="ru-RU" sz="1600" dirty="0" smtClean="0">
                <a:latin typeface="Times New Roman" panose="02020603050405020304" pitchFamily="18" charset="0"/>
                <a:cs typeface="Times New Roman" panose="02020603050405020304" pitchFamily="18" charset="0"/>
              </a:rPr>
              <a:t>             Большое </a:t>
            </a:r>
            <a:r>
              <a:rPr lang="ru-RU" sz="1600" dirty="0">
                <a:latin typeface="Times New Roman" panose="02020603050405020304" pitchFamily="18" charset="0"/>
                <a:cs typeface="Times New Roman" panose="02020603050405020304" pitchFamily="18" charset="0"/>
              </a:rPr>
              <a:t>значение придается роли семейных ценностей в становлении творческой личности ребенка. Критерии, определяющие отношения в семье, влияющие на развитие креативности ребенка: гармония в семье, личные творческие проявления родителей, единство интеллектуальных интересов детей и родителей, забота родителей о развитии своего ребенка.</a:t>
            </a:r>
          </a:p>
        </p:txBody>
      </p:sp>
      <p:sp>
        <p:nvSpPr>
          <p:cNvPr id="11" name="Номер слайда 10"/>
          <p:cNvSpPr>
            <a:spLocks noGrp="1"/>
          </p:cNvSpPr>
          <p:nvPr>
            <p:ph type="sldNum" sz="quarter" idx="12"/>
          </p:nvPr>
        </p:nvSpPr>
        <p:spPr/>
        <p:txBody>
          <a:bodyPr/>
          <a:lstStyle/>
          <a:p>
            <a:fld id="{47EC8064-8DCE-4935-ABCD-0176FC871D19}" type="slidenum">
              <a:rPr lang="ru-RU" smtClean="0"/>
              <a:pPr/>
              <a:t>20</a:t>
            </a:fld>
            <a:endParaRPr lang="ru-RU"/>
          </a:p>
        </p:txBody>
      </p:sp>
      <p:sp>
        <p:nvSpPr>
          <p:cNvPr id="12" name="TextBox 11"/>
          <p:cNvSpPr txBox="1"/>
          <p:nvPr/>
        </p:nvSpPr>
        <p:spPr>
          <a:xfrm>
            <a:off x="8725296" y="0"/>
            <a:ext cx="418704" cy="369332"/>
          </a:xfrm>
          <a:prstGeom prst="rect">
            <a:avLst/>
          </a:prstGeom>
          <a:noFill/>
        </p:spPr>
        <p:txBody>
          <a:bodyPr wrap="none" rtlCol="0">
            <a:spAutoFit/>
          </a:bodyPr>
          <a:lstStyle/>
          <a:p>
            <a:r>
              <a:rPr lang="ru-RU" dirty="0" smtClean="0"/>
              <a:t>2</a:t>
            </a:r>
            <a:r>
              <a:rPr lang="ru-RU" dirty="0" smtClean="0"/>
              <a:t>0</a:t>
            </a:r>
            <a:endParaRPr lang="ru-RU"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C:\Users\Acer\Desktop\фотки\DSC02054.JPG"/>
          <p:cNvPicPr>
            <a:picLocks noChangeAspect="1" noChangeArrowheads="1"/>
          </p:cNvPicPr>
          <p:nvPr/>
        </p:nvPicPr>
        <p:blipFill>
          <a:blip r:embed="rId2" cstate="print"/>
          <a:srcRect r="12230"/>
          <a:stretch>
            <a:fillRect/>
          </a:stretch>
        </p:blipFill>
        <p:spPr bwMode="auto">
          <a:xfrm>
            <a:off x="967407" y="1398324"/>
            <a:ext cx="3577295" cy="2291598"/>
          </a:xfrm>
          <a:prstGeom prst="rect">
            <a:avLst/>
          </a:prstGeom>
          <a:noFill/>
          <a:ln w="28575">
            <a:solidFill>
              <a:srgbClr val="0070C0"/>
            </a:solidFill>
          </a:ln>
        </p:spPr>
      </p:pic>
      <p:sp>
        <p:nvSpPr>
          <p:cNvPr id="4" name="TextBox 3"/>
          <p:cNvSpPr txBox="1"/>
          <p:nvPr/>
        </p:nvSpPr>
        <p:spPr>
          <a:xfrm>
            <a:off x="2940417" y="958739"/>
            <a:ext cx="4025461" cy="338554"/>
          </a:xfrm>
          <a:prstGeom prst="rect">
            <a:avLst/>
          </a:prstGeom>
          <a:noFill/>
        </p:spPr>
        <p:txBody>
          <a:bodyPr wrap="none" rtlCol="0">
            <a:spAutoFit/>
          </a:bodyPr>
          <a:lstStyle/>
          <a:p>
            <a:pPr algn="ctr"/>
            <a:r>
              <a:rPr lang="ru-RU" sz="1600" dirty="0" smtClean="0">
                <a:solidFill>
                  <a:srgbClr val="0070C0"/>
                </a:solidFill>
                <a:latin typeface="Times New Roman" pitchFamily="18" charset="0"/>
                <a:cs typeface="Times New Roman" pitchFamily="18" charset="0"/>
              </a:rPr>
              <a:t>Совместные творческий номер «Частушки»</a:t>
            </a:r>
            <a:endParaRPr lang="ru-RU" sz="1600" dirty="0">
              <a:solidFill>
                <a:srgbClr val="0070C0"/>
              </a:solidFill>
              <a:latin typeface="Times New Roman" pitchFamily="18" charset="0"/>
              <a:cs typeface="Times New Roman" pitchFamily="18" charset="0"/>
            </a:endParaRPr>
          </a:p>
        </p:txBody>
      </p:sp>
      <p:pic>
        <p:nvPicPr>
          <p:cNvPr id="6" name="Picture 5" descr="C:\Users\Acer\Desktop\фото\фото День Матери\DSC_0552.JPG"/>
          <p:cNvPicPr>
            <a:picLocks noChangeAspect="1" noChangeArrowheads="1"/>
          </p:cNvPicPr>
          <p:nvPr/>
        </p:nvPicPr>
        <p:blipFill>
          <a:blip r:embed="rId3" cstate="print"/>
          <a:srcRect l="2990"/>
          <a:stretch>
            <a:fillRect/>
          </a:stretch>
        </p:blipFill>
        <p:spPr bwMode="auto">
          <a:xfrm>
            <a:off x="967409" y="4217158"/>
            <a:ext cx="3606645" cy="2478548"/>
          </a:xfrm>
          <a:prstGeom prst="rect">
            <a:avLst/>
          </a:prstGeom>
          <a:noFill/>
          <a:ln w="28575">
            <a:solidFill>
              <a:srgbClr val="0070C0"/>
            </a:solidFill>
          </a:ln>
        </p:spPr>
      </p:pic>
      <p:sp>
        <p:nvSpPr>
          <p:cNvPr id="7" name="TextBox 6"/>
          <p:cNvSpPr txBox="1"/>
          <p:nvPr/>
        </p:nvSpPr>
        <p:spPr>
          <a:xfrm>
            <a:off x="1931567" y="3752816"/>
            <a:ext cx="1648977" cy="338554"/>
          </a:xfrm>
          <a:prstGeom prst="rect">
            <a:avLst/>
          </a:prstGeom>
          <a:noFill/>
        </p:spPr>
        <p:txBody>
          <a:bodyPr wrap="none" rtlCol="0">
            <a:spAutoFit/>
          </a:bodyPr>
          <a:lstStyle/>
          <a:p>
            <a:pPr algn="ctr"/>
            <a:r>
              <a:rPr lang="ru-RU" sz="1600" dirty="0" smtClean="0">
                <a:solidFill>
                  <a:srgbClr val="0070C0"/>
                </a:solidFill>
                <a:latin typeface="Times New Roman" pitchFamily="18" charset="0"/>
                <a:cs typeface="Times New Roman" pitchFamily="18" charset="0"/>
              </a:rPr>
              <a:t>Домашний театр</a:t>
            </a:r>
            <a:endParaRPr lang="ru-RU" sz="1600" dirty="0">
              <a:solidFill>
                <a:srgbClr val="0070C0"/>
              </a:solidFill>
              <a:latin typeface="Times New Roman" pitchFamily="18" charset="0"/>
              <a:cs typeface="Times New Roman" pitchFamily="18" charset="0"/>
            </a:endParaRPr>
          </a:p>
        </p:txBody>
      </p:sp>
      <p:pic>
        <p:nvPicPr>
          <p:cNvPr id="8" name="Picture 3" descr="C:\Users\Acer\Desktop\фото\День матери 2017\DSC04596.JPG"/>
          <p:cNvPicPr>
            <a:picLocks noChangeAspect="1" noChangeArrowheads="1"/>
          </p:cNvPicPr>
          <p:nvPr/>
        </p:nvPicPr>
        <p:blipFill>
          <a:blip r:embed="rId4" cstate="print"/>
          <a:srcRect r="7054"/>
          <a:stretch>
            <a:fillRect/>
          </a:stretch>
        </p:blipFill>
        <p:spPr bwMode="auto">
          <a:xfrm>
            <a:off x="5172921" y="1451814"/>
            <a:ext cx="3785549" cy="2289942"/>
          </a:xfrm>
          <a:prstGeom prst="rect">
            <a:avLst/>
          </a:prstGeom>
          <a:noFill/>
          <a:ln w="28575">
            <a:solidFill>
              <a:srgbClr val="0070C0"/>
            </a:solidFill>
          </a:ln>
        </p:spPr>
      </p:pic>
      <p:pic>
        <p:nvPicPr>
          <p:cNvPr id="9" name="Picture 2" descr="C:\Users\Acer\Desktop\фото\День матери 2017\DSC04590.JPG"/>
          <p:cNvPicPr>
            <a:picLocks noChangeAspect="1" noChangeArrowheads="1"/>
          </p:cNvPicPr>
          <p:nvPr/>
        </p:nvPicPr>
        <p:blipFill>
          <a:blip r:embed="rId5" cstate="print"/>
          <a:srcRect l="9756" r="8672"/>
          <a:stretch>
            <a:fillRect/>
          </a:stretch>
        </p:blipFill>
        <p:spPr bwMode="auto">
          <a:xfrm>
            <a:off x="5303160" y="4176215"/>
            <a:ext cx="3655310" cy="2519490"/>
          </a:xfrm>
          <a:prstGeom prst="rect">
            <a:avLst/>
          </a:prstGeom>
          <a:noFill/>
          <a:ln w="28575">
            <a:solidFill>
              <a:srgbClr val="0070C0"/>
            </a:solidFill>
          </a:ln>
        </p:spPr>
      </p:pic>
      <p:sp>
        <p:nvSpPr>
          <p:cNvPr id="10" name="TextBox 9"/>
          <p:cNvSpPr txBox="1"/>
          <p:nvPr/>
        </p:nvSpPr>
        <p:spPr>
          <a:xfrm>
            <a:off x="5971170" y="3773724"/>
            <a:ext cx="2319289" cy="338554"/>
          </a:xfrm>
          <a:prstGeom prst="rect">
            <a:avLst/>
          </a:prstGeom>
          <a:noFill/>
        </p:spPr>
        <p:txBody>
          <a:bodyPr wrap="none" rtlCol="0">
            <a:spAutoFit/>
          </a:bodyPr>
          <a:lstStyle/>
          <a:p>
            <a:r>
              <a:rPr lang="ru-RU" sz="1600" dirty="0" smtClean="0">
                <a:solidFill>
                  <a:srgbClr val="0070C0"/>
                </a:solidFill>
                <a:latin typeface="Times New Roman" pitchFamily="18" charset="0"/>
                <a:cs typeface="Times New Roman" pitchFamily="18" charset="0"/>
              </a:rPr>
              <a:t>Семейная инсценировка</a:t>
            </a:r>
            <a:endParaRPr lang="ru-RU" sz="1600" dirty="0">
              <a:solidFill>
                <a:srgbClr val="0070C0"/>
              </a:solidFill>
              <a:latin typeface="Times New Roman" pitchFamily="18" charset="0"/>
              <a:cs typeface="Times New Roman" pitchFamily="18" charset="0"/>
            </a:endParaRPr>
          </a:p>
        </p:txBody>
      </p:sp>
      <p:sp>
        <p:nvSpPr>
          <p:cNvPr id="11" name="Прямоугольник 10"/>
          <p:cNvSpPr/>
          <p:nvPr/>
        </p:nvSpPr>
        <p:spPr>
          <a:xfrm>
            <a:off x="785786" y="285728"/>
            <a:ext cx="8001056" cy="400110"/>
          </a:xfrm>
          <a:prstGeom prst="rect">
            <a:avLst/>
          </a:prstGeom>
        </p:spPr>
        <p:txBody>
          <a:bodyPr wrap="square">
            <a:spAutoFit/>
          </a:bodyPr>
          <a:lstStyle/>
          <a:p>
            <a:pPr algn="ctr"/>
            <a:r>
              <a:rPr lang="ru-RU" sz="2000" b="1" dirty="0" smtClean="0">
                <a:solidFill>
                  <a:srgbClr val="002060"/>
                </a:solidFill>
                <a:latin typeface="Times New Roman" pitchFamily="18" charset="0"/>
                <a:cs typeface="Times New Roman" pitchFamily="18" charset="0"/>
              </a:rPr>
              <a:t>Активное участие родителей на праздниках и развлечениях</a:t>
            </a:r>
            <a:endParaRPr lang="ru-RU" sz="2000" b="1" dirty="0">
              <a:solidFill>
                <a:srgbClr val="002060"/>
              </a:solidFill>
              <a:latin typeface="Times New Roman" pitchFamily="18" charset="0"/>
              <a:cs typeface="Times New Roman" pitchFamily="18" charset="0"/>
            </a:endParaRPr>
          </a:p>
        </p:txBody>
      </p:sp>
      <p:sp>
        <p:nvSpPr>
          <p:cNvPr id="12" name="Номер слайда 11"/>
          <p:cNvSpPr>
            <a:spLocks noGrp="1"/>
          </p:cNvSpPr>
          <p:nvPr>
            <p:ph type="sldNum" sz="quarter" idx="12"/>
          </p:nvPr>
        </p:nvSpPr>
        <p:spPr/>
        <p:txBody>
          <a:bodyPr/>
          <a:lstStyle/>
          <a:p>
            <a:fld id="{47EC8064-8DCE-4935-ABCD-0176FC871D19}" type="slidenum">
              <a:rPr lang="ru-RU" smtClean="0"/>
              <a:pPr/>
              <a:t>21</a:t>
            </a:fld>
            <a:endParaRPr lang="ru-RU"/>
          </a:p>
        </p:txBody>
      </p:sp>
      <p:sp>
        <p:nvSpPr>
          <p:cNvPr id="13" name="TextBox 12"/>
          <p:cNvSpPr txBox="1"/>
          <p:nvPr/>
        </p:nvSpPr>
        <p:spPr>
          <a:xfrm>
            <a:off x="8725296" y="0"/>
            <a:ext cx="418704" cy="369332"/>
          </a:xfrm>
          <a:prstGeom prst="rect">
            <a:avLst/>
          </a:prstGeom>
          <a:noFill/>
        </p:spPr>
        <p:txBody>
          <a:bodyPr wrap="none" rtlCol="0">
            <a:spAutoFit/>
          </a:bodyPr>
          <a:lstStyle/>
          <a:p>
            <a:r>
              <a:rPr lang="ru-RU" dirty="0" smtClean="0"/>
              <a:t>2</a:t>
            </a:r>
            <a:r>
              <a:rPr lang="ru-RU" dirty="0" smtClean="0"/>
              <a:t>1</a:t>
            </a:r>
            <a:endParaRPr lang="ru-RU"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p:cNvPicPr/>
          <p:nvPr/>
        </p:nvPicPr>
        <p:blipFill>
          <a:blip r:embed="rId2" cstate="print">
            <a:extLst>
              <a:ext uri="{28A0092B-C50C-407E-A947-70E740481C1C}">
                <a14:useLocalDpi xmlns:a14="http://schemas.microsoft.com/office/drawing/2010/main" xmlns="" val="0"/>
              </a:ext>
            </a:extLst>
          </a:blip>
          <a:srcRect t="22858" r="30196" b="22517"/>
          <a:stretch>
            <a:fillRect/>
          </a:stretch>
        </p:blipFill>
        <p:spPr bwMode="auto">
          <a:xfrm>
            <a:off x="5785175" y="2716696"/>
            <a:ext cx="2643206" cy="3610200"/>
          </a:xfrm>
          <a:prstGeom prst="rect">
            <a:avLst/>
          </a:prstGeom>
          <a:noFill/>
          <a:ln w="28575">
            <a:solidFill>
              <a:schemeClr val="accent1"/>
            </a:solidFill>
            <a:miter lim="800000"/>
            <a:headEnd/>
            <a:tailEnd/>
          </a:ln>
          <a:extLst>
            <a:ext uri="{909E8E84-426E-40DD-AFC4-6F175D3DCCD1}">
              <a14:hiddenFill xmlns:a14="http://schemas.microsoft.com/office/drawing/2010/main" xmlns="">
                <a:solidFill>
                  <a:schemeClr val="accent1"/>
                </a:solidFill>
              </a14:hiddenFill>
            </a:ext>
          </a:extLst>
        </p:spPr>
      </p:pic>
      <p:pic>
        <p:nvPicPr>
          <p:cNvPr id="12" name="Рисунок 11" descr="D:\документы работа\фото День Матери 15г\DSC_0501.JPG"/>
          <p:cNvPicPr/>
          <p:nvPr/>
        </p:nvPicPr>
        <p:blipFill>
          <a:blip r:embed="rId3" cstate="print"/>
          <a:srcRect l="9091" r="7273" b="11429"/>
          <a:stretch>
            <a:fillRect/>
          </a:stretch>
        </p:blipFill>
        <p:spPr bwMode="auto">
          <a:xfrm>
            <a:off x="5658678" y="662607"/>
            <a:ext cx="2926452" cy="1960515"/>
          </a:xfrm>
          <a:prstGeom prst="rect">
            <a:avLst/>
          </a:prstGeom>
          <a:noFill/>
          <a:ln w="28575">
            <a:solidFill>
              <a:schemeClr val="accent1"/>
            </a:solidFill>
            <a:miter lim="800000"/>
            <a:headEnd/>
            <a:tailEnd/>
          </a:ln>
        </p:spPr>
      </p:pic>
      <p:sp>
        <p:nvSpPr>
          <p:cNvPr id="13" name="Прямоугольник 12"/>
          <p:cNvSpPr/>
          <p:nvPr/>
        </p:nvSpPr>
        <p:spPr>
          <a:xfrm>
            <a:off x="5595315" y="6284241"/>
            <a:ext cx="3299012" cy="400110"/>
          </a:xfrm>
          <a:prstGeom prst="rect">
            <a:avLst/>
          </a:prstGeom>
        </p:spPr>
        <p:txBody>
          <a:bodyPr wrap="square">
            <a:spAutoFit/>
          </a:bodyPr>
          <a:lstStyle/>
          <a:p>
            <a:pPr algn="ctr"/>
            <a:r>
              <a:rPr lang="ru-RU" sz="2000" b="1" i="1" dirty="0" smtClean="0">
                <a:solidFill>
                  <a:srgbClr val="002060"/>
                </a:solidFill>
                <a:latin typeface="Times New Roman" pitchFamily="18" charset="0"/>
                <a:cs typeface="Times New Roman" pitchFamily="18" charset="0"/>
              </a:rPr>
              <a:t>«Цветные дорожки»»</a:t>
            </a:r>
            <a:endParaRPr lang="ru-RU" sz="2000" b="1" i="1" dirty="0">
              <a:solidFill>
                <a:srgbClr val="002060"/>
              </a:solidFill>
              <a:latin typeface="Times New Roman" pitchFamily="18" charset="0"/>
              <a:cs typeface="Times New Roman" pitchFamily="18" charset="0"/>
            </a:endParaRPr>
          </a:p>
        </p:txBody>
      </p:sp>
      <p:pic>
        <p:nvPicPr>
          <p:cNvPr id="14" name="Рисунок 13" descr="D:\документы работа\фото День Матери 15г\DSC_0651.JPG"/>
          <p:cNvPicPr/>
          <p:nvPr/>
        </p:nvPicPr>
        <p:blipFill>
          <a:blip r:embed="rId4" cstate="print"/>
          <a:srcRect l="2405" r="12212"/>
          <a:stretch>
            <a:fillRect/>
          </a:stretch>
        </p:blipFill>
        <p:spPr bwMode="auto">
          <a:xfrm>
            <a:off x="754104" y="700486"/>
            <a:ext cx="3571900" cy="2571769"/>
          </a:xfrm>
          <a:prstGeom prst="rect">
            <a:avLst/>
          </a:prstGeom>
          <a:noFill/>
          <a:ln w="28575">
            <a:solidFill>
              <a:schemeClr val="accent1"/>
            </a:solidFill>
            <a:miter lim="800000"/>
            <a:headEnd/>
            <a:tailEnd/>
          </a:ln>
        </p:spPr>
      </p:pic>
      <p:sp>
        <p:nvSpPr>
          <p:cNvPr id="15" name="Прямоугольник 14"/>
          <p:cNvSpPr/>
          <p:nvPr/>
        </p:nvSpPr>
        <p:spPr>
          <a:xfrm>
            <a:off x="947091" y="3298758"/>
            <a:ext cx="3299012" cy="400110"/>
          </a:xfrm>
          <a:prstGeom prst="rect">
            <a:avLst/>
          </a:prstGeom>
        </p:spPr>
        <p:txBody>
          <a:bodyPr wrap="square">
            <a:spAutoFit/>
          </a:bodyPr>
          <a:lstStyle/>
          <a:p>
            <a:pPr algn="ctr"/>
            <a:r>
              <a:rPr lang="ru-RU" sz="2000" b="1" i="1" dirty="0" smtClean="0">
                <a:solidFill>
                  <a:srgbClr val="002060"/>
                </a:solidFill>
                <a:latin typeface="Times New Roman" pitchFamily="18" charset="0"/>
                <a:cs typeface="Times New Roman" pitchFamily="18" charset="0"/>
              </a:rPr>
              <a:t>«Весёлый бубен»</a:t>
            </a:r>
            <a:endParaRPr lang="ru-RU" sz="2000" b="1" i="1" dirty="0">
              <a:solidFill>
                <a:srgbClr val="002060"/>
              </a:solidFill>
              <a:latin typeface="Times New Roman" pitchFamily="18" charset="0"/>
              <a:cs typeface="Times New Roman" pitchFamily="18" charset="0"/>
            </a:endParaRPr>
          </a:p>
        </p:txBody>
      </p:sp>
      <p:sp>
        <p:nvSpPr>
          <p:cNvPr id="9" name="Прямоугольник 8"/>
          <p:cNvSpPr/>
          <p:nvPr/>
        </p:nvSpPr>
        <p:spPr>
          <a:xfrm>
            <a:off x="785786" y="285728"/>
            <a:ext cx="8001056" cy="400110"/>
          </a:xfrm>
          <a:prstGeom prst="rect">
            <a:avLst/>
          </a:prstGeom>
        </p:spPr>
        <p:txBody>
          <a:bodyPr wrap="square">
            <a:spAutoFit/>
          </a:bodyPr>
          <a:lstStyle/>
          <a:p>
            <a:pPr algn="ctr"/>
            <a:r>
              <a:rPr lang="ru-RU" sz="2000" b="1" dirty="0" smtClean="0">
                <a:solidFill>
                  <a:srgbClr val="002060"/>
                </a:solidFill>
                <a:latin typeface="Times New Roman" pitchFamily="18" charset="0"/>
                <a:cs typeface="Times New Roman" pitchFamily="18" charset="0"/>
              </a:rPr>
              <a:t>Активное участие родителей на праздниках и развлечениях</a:t>
            </a:r>
            <a:endParaRPr lang="ru-RU" sz="2000" b="1" dirty="0">
              <a:solidFill>
                <a:srgbClr val="002060"/>
              </a:solidFill>
              <a:latin typeface="Times New Roman" pitchFamily="18" charset="0"/>
              <a:cs typeface="Times New Roman" pitchFamily="18" charset="0"/>
            </a:endParaRPr>
          </a:p>
        </p:txBody>
      </p:sp>
      <p:pic>
        <p:nvPicPr>
          <p:cNvPr id="10" name="Рисунок 9" descr="F:\фото работа 15г\102MSDCF\DSC00571.JPG"/>
          <p:cNvPicPr/>
          <p:nvPr/>
        </p:nvPicPr>
        <p:blipFill>
          <a:blip r:embed="rId5" cstate="print"/>
          <a:srcRect/>
          <a:stretch>
            <a:fillRect/>
          </a:stretch>
        </p:blipFill>
        <p:spPr bwMode="auto">
          <a:xfrm>
            <a:off x="952128" y="3863009"/>
            <a:ext cx="3315074" cy="2352530"/>
          </a:xfrm>
          <a:prstGeom prst="rect">
            <a:avLst/>
          </a:prstGeom>
          <a:noFill/>
          <a:ln w="28575">
            <a:solidFill>
              <a:schemeClr val="accent1"/>
            </a:solidFill>
            <a:miter lim="800000"/>
            <a:headEnd/>
            <a:tailEnd/>
          </a:ln>
        </p:spPr>
      </p:pic>
      <p:sp>
        <p:nvSpPr>
          <p:cNvPr id="16" name="TextBox 15"/>
          <p:cNvSpPr txBox="1"/>
          <p:nvPr/>
        </p:nvSpPr>
        <p:spPr>
          <a:xfrm>
            <a:off x="1114811" y="6278640"/>
            <a:ext cx="2957348" cy="400110"/>
          </a:xfrm>
          <a:prstGeom prst="rect">
            <a:avLst/>
          </a:prstGeom>
          <a:noFill/>
        </p:spPr>
        <p:txBody>
          <a:bodyPr wrap="none" rtlCol="0">
            <a:spAutoFit/>
          </a:bodyPr>
          <a:lstStyle/>
          <a:p>
            <a:pPr algn="ctr"/>
            <a:r>
              <a:rPr lang="ru-RU" sz="2000" b="1" i="1" dirty="0" smtClean="0">
                <a:solidFill>
                  <a:srgbClr val="002060"/>
                </a:solidFill>
                <a:latin typeface="Times New Roman" pitchFamily="18" charset="0"/>
                <a:cs typeface="Times New Roman" pitchFamily="18" charset="0"/>
              </a:rPr>
              <a:t>«Музыкальный конкурс»</a:t>
            </a:r>
            <a:endParaRPr lang="ru-RU" sz="2000" b="1" i="1" dirty="0">
              <a:solidFill>
                <a:srgbClr val="002060"/>
              </a:solidFill>
              <a:latin typeface="Times New Roman" pitchFamily="18" charset="0"/>
              <a:cs typeface="Times New Roman" pitchFamily="18" charset="0"/>
            </a:endParaRPr>
          </a:p>
        </p:txBody>
      </p:sp>
      <p:sp>
        <p:nvSpPr>
          <p:cNvPr id="17" name="Номер слайда 16"/>
          <p:cNvSpPr>
            <a:spLocks noGrp="1"/>
          </p:cNvSpPr>
          <p:nvPr>
            <p:ph type="sldNum" sz="quarter" idx="12"/>
          </p:nvPr>
        </p:nvSpPr>
        <p:spPr/>
        <p:txBody>
          <a:bodyPr/>
          <a:lstStyle/>
          <a:p>
            <a:fld id="{47EC8064-8DCE-4935-ABCD-0176FC871D19}" type="slidenum">
              <a:rPr lang="ru-RU" smtClean="0"/>
              <a:pPr/>
              <a:t>22</a:t>
            </a:fld>
            <a:endParaRPr lang="ru-RU"/>
          </a:p>
        </p:txBody>
      </p:sp>
      <p:sp>
        <p:nvSpPr>
          <p:cNvPr id="18" name="TextBox 17"/>
          <p:cNvSpPr txBox="1"/>
          <p:nvPr/>
        </p:nvSpPr>
        <p:spPr>
          <a:xfrm>
            <a:off x="8725296" y="0"/>
            <a:ext cx="418704" cy="369332"/>
          </a:xfrm>
          <a:prstGeom prst="rect">
            <a:avLst/>
          </a:prstGeom>
          <a:noFill/>
        </p:spPr>
        <p:txBody>
          <a:bodyPr wrap="none" rtlCol="0">
            <a:spAutoFit/>
          </a:bodyPr>
          <a:lstStyle/>
          <a:p>
            <a:r>
              <a:rPr lang="ru-RU" dirty="0" smtClean="0"/>
              <a:t>2</a:t>
            </a:r>
            <a:r>
              <a:rPr lang="ru-RU" dirty="0" smtClean="0"/>
              <a:t>2</a:t>
            </a:r>
            <a:endParaRPr lang="ru-RU" dirty="0"/>
          </a:p>
        </p:txBody>
      </p:sp>
    </p:spTree>
    <p:extLst>
      <p:ext uri="{BB962C8B-B14F-4D97-AF65-F5344CB8AC3E}">
        <p14:creationId xmlns:p14="http://schemas.microsoft.com/office/powerpoint/2010/main" xmlns="" val="2976423579"/>
      </p:ext>
    </p:extLst>
  </p:cSld>
  <p:clrMapOvr>
    <a:masterClrMapping/>
  </p:clrMapOvr>
  <p:transition advClick="0" advTm="5000"/>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65119" y="5666509"/>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p:cNvSpPr txBox="1"/>
          <p:nvPr/>
        </p:nvSpPr>
        <p:spPr>
          <a:xfrm>
            <a:off x="6754092" y="3144982"/>
            <a:ext cx="18473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2"/>
          <p:cNvPicPr>
            <a:picLocks noChangeAspect="1" noChangeArrowheads="1"/>
          </p:cNvPicPr>
          <p:nvPr/>
        </p:nvPicPr>
        <p:blipFill>
          <a:blip r:embed="rId2" cstate="print"/>
          <a:srcRect l="8943" b="23595"/>
          <a:stretch>
            <a:fillRect/>
          </a:stretch>
        </p:blipFill>
        <p:spPr bwMode="auto">
          <a:xfrm>
            <a:off x="1315971" y="1132141"/>
            <a:ext cx="3367222" cy="2052290"/>
          </a:xfrm>
          <a:prstGeom prst="rect">
            <a:avLst/>
          </a:prstGeom>
          <a:noFill/>
          <a:ln w="9525">
            <a:solidFill>
              <a:schemeClr val="accent1"/>
            </a:solidFill>
            <a:miter lim="800000"/>
            <a:headEnd/>
            <a:tailEnd/>
          </a:ln>
          <a:effectLst/>
        </p:spPr>
      </p:pic>
      <p:pic>
        <p:nvPicPr>
          <p:cNvPr id="9" name="Рисунок 8" descr="D:\документы работа\документы 15 - 16г\фото работа 15г\фото для А.В\9 мая в дс28\_DSC0151.JPG"/>
          <p:cNvPicPr/>
          <p:nvPr/>
        </p:nvPicPr>
        <p:blipFill rotWithShape="1">
          <a:blip r:embed="rId3" cstate="print"/>
          <a:srcRect b="19853"/>
          <a:stretch/>
        </p:blipFill>
        <p:spPr bwMode="auto">
          <a:xfrm>
            <a:off x="5486400" y="1132141"/>
            <a:ext cx="3138427" cy="2052290"/>
          </a:xfrm>
          <a:prstGeom prst="rect">
            <a:avLst/>
          </a:prstGeom>
          <a:noFill/>
          <a:ln w="9525">
            <a:solidFill>
              <a:schemeClr val="accent1"/>
            </a:solidFill>
            <a:miter lim="800000"/>
            <a:headEnd/>
            <a:tailEnd/>
          </a:ln>
        </p:spPr>
      </p:pic>
      <p:sp>
        <p:nvSpPr>
          <p:cNvPr id="11" name="TextBox 10"/>
          <p:cNvSpPr txBox="1"/>
          <p:nvPr/>
        </p:nvSpPr>
        <p:spPr>
          <a:xfrm>
            <a:off x="3644917" y="762808"/>
            <a:ext cx="2557303" cy="33855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1600" i="1" u="none" strike="noStrike" kern="1200" cap="none" spc="0" normalizeH="0" baseline="0" noProof="0" dirty="0" smtClean="0">
                <a:ln>
                  <a:noFill/>
                </a:ln>
                <a:solidFill>
                  <a:srgbClr val="0070C0"/>
                </a:solidFill>
                <a:effectLst/>
                <a:uLnTx/>
                <a:uFillTx/>
                <a:latin typeface="Times New Roman" pitchFamily="18" charset="0"/>
                <a:cs typeface="Times New Roman" pitchFamily="18" charset="0"/>
              </a:rPr>
              <a:t>Праздник «День Победы» </a:t>
            </a:r>
            <a:endParaRPr kumimoji="0" lang="ru-RU" sz="1600" i="1" u="none" strike="noStrike" kern="1200" cap="none" spc="0" normalizeH="0" baseline="0" noProof="0" dirty="0">
              <a:ln>
                <a:noFill/>
              </a:ln>
              <a:solidFill>
                <a:srgbClr val="0070C0"/>
              </a:solidFill>
              <a:effectLst/>
              <a:uLnTx/>
              <a:uFillTx/>
              <a:latin typeface="Times New Roman" pitchFamily="18" charset="0"/>
              <a:cs typeface="Times New Roman" pitchFamily="18" charset="0"/>
            </a:endParaRPr>
          </a:p>
        </p:txBody>
      </p:sp>
      <p:sp>
        <p:nvSpPr>
          <p:cNvPr id="12" name="TextBox 11"/>
          <p:cNvSpPr txBox="1"/>
          <p:nvPr/>
        </p:nvSpPr>
        <p:spPr>
          <a:xfrm>
            <a:off x="1716940" y="0"/>
            <a:ext cx="6152005" cy="400110"/>
          </a:xfrm>
          <a:prstGeom prst="rect">
            <a:avLst/>
          </a:prstGeom>
          <a:noFill/>
        </p:spPr>
        <p:txBody>
          <a:bodyPr wrap="none" rtlCol="0">
            <a:spAutoFit/>
          </a:bodyPr>
          <a:lstStyle/>
          <a:p>
            <a:pPr algn="ctr"/>
            <a:r>
              <a:rPr lang="ru-RU" sz="2000" b="1" dirty="0" smtClean="0">
                <a:solidFill>
                  <a:srgbClr val="002060"/>
                </a:solidFill>
                <a:latin typeface="Times New Roman" pitchFamily="18" charset="0"/>
                <a:cs typeface="Times New Roman" pitchFamily="18" charset="0"/>
              </a:rPr>
              <a:t>Результативность профессиональной деятельности</a:t>
            </a:r>
            <a:endParaRPr lang="ru-RU" sz="2000" b="1" dirty="0">
              <a:solidFill>
                <a:srgbClr val="002060"/>
              </a:solidFill>
              <a:latin typeface="Times New Roman" pitchFamily="18" charset="0"/>
              <a:cs typeface="Times New Roman" pitchFamily="18" charset="0"/>
            </a:endParaRPr>
          </a:p>
        </p:txBody>
      </p:sp>
      <p:sp>
        <p:nvSpPr>
          <p:cNvPr id="2" name="Прямоугольник 1"/>
          <p:cNvSpPr/>
          <p:nvPr/>
        </p:nvSpPr>
        <p:spPr>
          <a:xfrm>
            <a:off x="1465119" y="412974"/>
            <a:ext cx="7315222" cy="369332"/>
          </a:xfrm>
          <a:prstGeom prst="rect">
            <a:avLst/>
          </a:prstGeom>
        </p:spPr>
        <p:txBody>
          <a:bodyPr wrap="square">
            <a:spAutoFit/>
          </a:bodyPr>
          <a:lstStyle/>
          <a:p>
            <a:pPr lvl="0" algn="ctr"/>
            <a:r>
              <a:rPr lang="ru-RU" b="1" i="1" dirty="0">
                <a:solidFill>
                  <a:srgbClr val="0070C0"/>
                </a:solidFill>
                <a:latin typeface="Times New Roman" pitchFamily="18" charset="0"/>
                <a:cs typeface="Times New Roman" pitchFamily="18" charset="0"/>
              </a:rPr>
              <a:t>Демонстрируем свои таланты на </a:t>
            </a:r>
            <a:r>
              <a:rPr lang="ru-RU" b="1" i="1" dirty="0" smtClean="0">
                <a:solidFill>
                  <a:srgbClr val="0070C0"/>
                </a:solidFill>
                <a:latin typeface="Times New Roman" pitchFamily="18" charset="0"/>
                <a:cs typeface="Times New Roman" pitchFamily="18" charset="0"/>
              </a:rPr>
              <a:t>праздничных мероприятиях ДОУ</a:t>
            </a:r>
            <a:endParaRPr lang="ru-RU" b="1" i="1" dirty="0">
              <a:solidFill>
                <a:srgbClr val="0070C0"/>
              </a:solidFill>
              <a:latin typeface="Times New Roman" pitchFamily="18" charset="0"/>
              <a:cs typeface="Times New Roman" pitchFamily="18" charset="0"/>
            </a:endParaRPr>
          </a:p>
        </p:txBody>
      </p:sp>
      <p:pic>
        <p:nvPicPr>
          <p:cNvPr id="3" name="Рисунок 2"/>
          <p:cNvPicPr>
            <a:picLocks noChangeAspect="1"/>
          </p:cNvPicPr>
          <p:nvPr/>
        </p:nvPicPr>
        <p:blipFill>
          <a:blip r:embed="rId4"/>
          <a:stretch>
            <a:fillRect/>
          </a:stretch>
        </p:blipFill>
        <p:spPr>
          <a:xfrm>
            <a:off x="3811980" y="3692881"/>
            <a:ext cx="2270622" cy="2835431"/>
          </a:xfrm>
          <a:prstGeom prst="rect">
            <a:avLst/>
          </a:prstGeom>
          <a:ln w="28575">
            <a:solidFill>
              <a:schemeClr val="accent1"/>
            </a:solidFill>
          </a:ln>
        </p:spPr>
      </p:pic>
      <p:sp>
        <p:nvSpPr>
          <p:cNvPr id="13" name="TextBox 12"/>
          <p:cNvSpPr txBox="1"/>
          <p:nvPr/>
        </p:nvSpPr>
        <p:spPr>
          <a:xfrm>
            <a:off x="2863847" y="3339956"/>
            <a:ext cx="4956313" cy="338554"/>
          </a:xfrm>
          <a:prstGeom prst="rect">
            <a:avLst/>
          </a:prstGeom>
          <a:noFill/>
        </p:spPr>
        <p:txBody>
          <a:bodyPr wrap="square" rtlCol="0">
            <a:spAutoFit/>
          </a:bodyPr>
          <a:lstStyle/>
          <a:p>
            <a:pPr algn="ctr"/>
            <a:r>
              <a:rPr lang="ru-RU" sz="1600" b="1" i="1" dirty="0" smtClean="0">
                <a:solidFill>
                  <a:srgbClr val="00B0F0"/>
                </a:solidFill>
                <a:latin typeface="Times New Roman" pitchFamily="18" charset="0"/>
                <a:cs typeface="Times New Roman" pitchFamily="18" charset="0"/>
              </a:rPr>
              <a:t>Праздничный концерт ко Дню пожилого человека</a:t>
            </a:r>
            <a:endParaRPr lang="ru-RU" sz="1600" b="1" i="1" dirty="0">
              <a:solidFill>
                <a:srgbClr val="00B0F0"/>
              </a:solidFill>
              <a:latin typeface="Times New Roman" pitchFamily="18" charset="0"/>
              <a:cs typeface="Times New Roman" pitchFamily="18" charset="0"/>
            </a:endParaRPr>
          </a:p>
        </p:txBody>
      </p:sp>
      <p:sp>
        <p:nvSpPr>
          <p:cNvPr id="14" name="Номер слайда 13"/>
          <p:cNvSpPr>
            <a:spLocks noGrp="1"/>
          </p:cNvSpPr>
          <p:nvPr>
            <p:ph type="sldNum" sz="quarter" idx="12"/>
          </p:nvPr>
        </p:nvSpPr>
        <p:spPr/>
        <p:txBody>
          <a:bodyPr/>
          <a:lstStyle/>
          <a:p>
            <a:fld id="{47EC8064-8DCE-4935-ABCD-0176FC871D19}" type="slidenum">
              <a:rPr lang="ru-RU" smtClean="0"/>
              <a:pPr/>
              <a:t>23</a:t>
            </a:fld>
            <a:endParaRPr lang="ru-RU"/>
          </a:p>
        </p:txBody>
      </p:sp>
      <p:sp>
        <p:nvSpPr>
          <p:cNvPr id="15" name="TextBox 14"/>
          <p:cNvSpPr txBox="1"/>
          <p:nvPr/>
        </p:nvSpPr>
        <p:spPr>
          <a:xfrm>
            <a:off x="8725296" y="0"/>
            <a:ext cx="418704" cy="369332"/>
          </a:xfrm>
          <a:prstGeom prst="rect">
            <a:avLst/>
          </a:prstGeom>
          <a:noFill/>
        </p:spPr>
        <p:txBody>
          <a:bodyPr wrap="none" rtlCol="0">
            <a:spAutoFit/>
          </a:bodyPr>
          <a:lstStyle/>
          <a:p>
            <a:r>
              <a:rPr lang="ru-RU" dirty="0" smtClean="0"/>
              <a:t>2</a:t>
            </a:r>
            <a:r>
              <a:rPr lang="ru-RU" dirty="0" smtClean="0"/>
              <a:t>3</a:t>
            </a:r>
            <a:endParaRPr lang="ru-RU" dirty="0"/>
          </a:p>
        </p:txBody>
      </p:sp>
    </p:spTree>
    <p:extLst>
      <p:ext uri="{BB962C8B-B14F-4D97-AF65-F5344CB8AC3E}">
        <p14:creationId xmlns:p14="http://schemas.microsoft.com/office/powerpoint/2010/main" xmlns="" val="29550873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465119" y="5666509"/>
            <a:ext cx="184731" cy="369332"/>
          </a:xfrm>
          <a:prstGeom prst="rect">
            <a:avLst/>
          </a:prstGeom>
          <a:noFill/>
        </p:spPr>
        <p:txBody>
          <a:bodyPr wrap="none" rtlCol="0">
            <a:spAutoFit/>
          </a:bodyPr>
          <a:lstStyle/>
          <a:p>
            <a:endParaRPr lang="ru-RU" dirty="0"/>
          </a:p>
        </p:txBody>
      </p:sp>
      <p:sp>
        <p:nvSpPr>
          <p:cNvPr id="10" name="TextBox 9"/>
          <p:cNvSpPr txBox="1"/>
          <p:nvPr/>
        </p:nvSpPr>
        <p:spPr>
          <a:xfrm>
            <a:off x="6754092" y="3144982"/>
            <a:ext cx="184731" cy="369332"/>
          </a:xfrm>
          <a:prstGeom prst="rect">
            <a:avLst/>
          </a:prstGeom>
          <a:noFill/>
        </p:spPr>
        <p:txBody>
          <a:bodyPr wrap="none" rtlCol="0">
            <a:spAutoFit/>
          </a:bodyPr>
          <a:lstStyle/>
          <a:p>
            <a:endParaRPr lang="ru-RU" dirty="0"/>
          </a:p>
        </p:txBody>
      </p:sp>
      <p:pic>
        <p:nvPicPr>
          <p:cNvPr id="6" name="Picture 2" descr="C:\Users\user\Desktop\фото 15г\1 июня\zJ_DNm0vTzE.jpg"/>
          <p:cNvPicPr>
            <a:picLocks noChangeAspect="1" noChangeArrowheads="1"/>
          </p:cNvPicPr>
          <p:nvPr/>
        </p:nvPicPr>
        <p:blipFill>
          <a:blip r:embed="rId2" cstate="print"/>
          <a:srcRect/>
          <a:stretch>
            <a:fillRect/>
          </a:stretch>
        </p:blipFill>
        <p:spPr bwMode="auto">
          <a:xfrm>
            <a:off x="906623" y="1600190"/>
            <a:ext cx="3310019" cy="2160238"/>
          </a:xfrm>
          <a:prstGeom prst="rect">
            <a:avLst/>
          </a:prstGeom>
          <a:noFill/>
        </p:spPr>
      </p:pic>
      <p:sp>
        <p:nvSpPr>
          <p:cNvPr id="11" name="TextBox 10"/>
          <p:cNvSpPr txBox="1"/>
          <p:nvPr/>
        </p:nvSpPr>
        <p:spPr>
          <a:xfrm>
            <a:off x="622852" y="759004"/>
            <a:ext cx="3869635" cy="830997"/>
          </a:xfrm>
          <a:prstGeom prst="rect">
            <a:avLst/>
          </a:prstGeom>
          <a:noFill/>
        </p:spPr>
        <p:txBody>
          <a:bodyPr wrap="square" rtlCol="0">
            <a:spAutoFit/>
          </a:bodyPr>
          <a:lstStyle/>
          <a:p>
            <a:pPr algn="ctr"/>
            <a:r>
              <a:rPr lang="ru-RU" sz="1600" b="1" i="1" dirty="0" smtClean="0">
                <a:solidFill>
                  <a:srgbClr val="002060"/>
                </a:solidFill>
                <a:latin typeface="Times New Roman" pitchFamily="18" charset="0"/>
                <a:cs typeface="Times New Roman" pitchFamily="18" charset="0"/>
              </a:rPr>
              <a:t>Праздник «День защиты детей» </a:t>
            </a:r>
          </a:p>
          <a:p>
            <a:pPr algn="ctr"/>
            <a:r>
              <a:rPr lang="ru-RU" sz="1600" b="1" i="1" dirty="0" smtClean="0">
                <a:solidFill>
                  <a:srgbClr val="002060"/>
                </a:solidFill>
                <a:latin typeface="Times New Roman" pitchFamily="18" charset="0"/>
                <a:cs typeface="Times New Roman" pitchFamily="18" charset="0"/>
              </a:rPr>
              <a:t>в парке культуры и отдыха им. А. П. Гайдара</a:t>
            </a:r>
            <a:endParaRPr lang="ru-RU" sz="1600" b="1" i="1" dirty="0">
              <a:solidFill>
                <a:srgbClr val="002060"/>
              </a:solidFill>
              <a:latin typeface="Times New Roman" pitchFamily="18" charset="0"/>
              <a:cs typeface="Times New Roman" pitchFamily="18" charset="0"/>
            </a:endParaRPr>
          </a:p>
        </p:txBody>
      </p:sp>
      <p:sp>
        <p:nvSpPr>
          <p:cNvPr id="12" name="TextBox 11"/>
          <p:cNvSpPr txBox="1"/>
          <p:nvPr/>
        </p:nvSpPr>
        <p:spPr>
          <a:xfrm>
            <a:off x="1527302" y="357166"/>
            <a:ext cx="6342057" cy="369332"/>
          </a:xfrm>
          <a:prstGeom prst="rect">
            <a:avLst/>
          </a:prstGeom>
          <a:noFill/>
        </p:spPr>
        <p:txBody>
          <a:bodyPr wrap="none" rtlCol="0">
            <a:spAutoFit/>
          </a:bodyPr>
          <a:lstStyle/>
          <a:p>
            <a:pPr algn="ctr"/>
            <a:r>
              <a:rPr lang="ru-RU" b="1" i="1" dirty="0" smtClean="0">
                <a:solidFill>
                  <a:srgbClr val="00B0F0"/>
                </a:solidFill>
                <a:latin typeface="Times New Roman" pitchFamily="18" charset="0"/>
                <a:cs typeface="Times New Roman" pitchFamily="18" charset="0"/>
              </a:rPr>
              <a:t>Демонстрируем свои таланты на городских мероприятиях</a:t>
            </a:r>
            <a:endParaRPr lang="ru-RU" b="1" i="1" dirty="0">
              <a:solidFill>
                <a:srgbClr val="00B0F0"/>
              </a:solidFill>
              <a:latin typeface="Times New Roman" pitchFamily="18" charset="0"/>
              <a:cs typeface="Times New Roman" pitchFamily="18" charset="0"/>
            </a:endParaRPr>
          </a:p>
        </p:txBody>
      </p:sp>
      <p:pic>
        <p:nvPicPr>
          <p:cNvPr id="13" name="Picture 2"/>
          <p:cNvPicPr>
            <a:picLocks noChangeAspect="1" noChangeArrowheads="1"/>
          </p:cNvPicPr>
          <p:nvPr/>
        </p:nvPicPr>
        <p:blipFill>
          <a:blip r:embed="rId3" cstate="print"/>
          <a:srcRect/>
          <a:stretch>
            <a:fillRect/>
          </a:stretch>
        </p:blipFill>
        <p:spPr bwMode="auto">
          <a:xfrm>
            <a:off x="5588817" y="1778724"/>
            <a:ext cx="3218431" cy="2070830"/>
          </a:xfrm>
          <a:prstGeom prst="rect">
            <a:avLst/>
          </a:prstGeom>
          <a:noFill/>
          <a:ln w="9525">
            <a:noFill/>
            <a:miter lim="800000"/>
            <a:headEnd/>
            <a:tailEnd/>
          </a:ln>
          <a:effectLst/>
        </p:spPr>
      </p:pic>
      <p:pic>
        <p:nvPicPr>
          <p:cNvPr id="14" name="Picture 2"/>
          <p:cNvPicPr>
            <a:picLocks noChangeAspect="1" noChangeArrowheads="1"/>
          </p:cNvPicPr>
          <p:nvPr/>
        </p:nvPicPr>
        <p:blipFill>
          <a:blip r:embed="rId4" cstate="print"/>
          <a:srcRect/>
          <a:stretch>
            <a:fillRect/>
          </a:stretch>
        </p:blipFill>
        <p:spPr bwMode="auto">
          <a:xfrm>
            <a:off x="5580677" y="4137298"/>
            <a:ext cx="3113722" cy="2217119"/>
          </a:xfrm>
          <a:prstGeom prst="rect">
            <a:avLst/>
          </a:prstGeom>
          <a:noFill/>
          <a:ln w="9525">
            <a:noFill/>
            <a:miter lim="800000"/>
            <a:headEnd/>
            <a:tailEnd/>
          </a:ln>
          <a:effectLst/>
        </p:spPr>
      </p:pic>
      <p:sp>
        <p:nvSpPr>
          <p:cNvPr id="15" name="TextBox 14"/>
          <p:cNvSpPr txBox="1"/>
          <p:nvPr/>
        </p:nvSpPr>
        <p:spPr>
          <a:xfrm>
            <a:off x="5677541" y="710734"/>
            <a:ext cx="3031087" cy="830997"/>
          </a:xfrm>
          <a:prstGeom prst="rect">
            <a:avLst/>
          </a:prstGeom>
          <a:noFill/>
        </p:spPr>
        <p:txBody>
          <a:bodyPr wrap="square" rtlCol="0">
            <a:spAutoFit/>
          </a:bodyPr>
          <a:lstStyle/>
          <a:p>
            <a:pPr algn="ctr"/>
            <a:r>
              <a:rPr lang="ru-RU" sz="1600" b="1" i="1" dirty="0" smtClean="0">
                <a:solidFill>
                  <a:srgbClr val="002060"/>
                </a:solidFill>
                <a:latin typeface="Times New Roman" pitchFamily="18" charset="0"/>
                <a:cs typeface="Times New Roman" pitchFamily="18" charset="0"/>
              </a:rPr>
              <a:t>Праздник, посвящённый 70 – </a:t>
            </a:r>
            <a:r>
              <a:rPr lang="ru-RU" sz="1600" b="1" i="1" dirty="0" err="1" smtClean="0">
                <a:solidFill>
                  <a:srgbClr val="002060"/>
                </a:solidFill>
                <a:latin typeface="Times New Roman" pitchFamily="18" charset="0"/>
                <a:cs typeface="Times New Roman" pitchFamily="18" charset="0"/>
              </a:rPr>
              <a:t>летию</a:t>
            </a:r>
            <a:r>
              <a:rPr lang="ru-RU" sz="1600" b="1" i="1" dirty="0" smtClean="0">
                <a:solidFill>
                  <a:srgbClr val="002060"/>
                </a:solidFill>
                <a:latin typeface="Times New Roman" pitchFamily="18" charset="0"/>
                <a:cs typeface="Times New Roman" pitchFamily="18" charset="0"/>
              </a:rPr>
              <a:t>  ВОВ в парке культуры и отдыха им. А. П. Гайдара</a:t>
            </a:r>
            <a:endParaRPr lang="ru-RU" sz="1600" b="1" i="1" dirty="0">
              <a:solidFill>
                <a:srgbClr val="002060"/>
              </a:solidFill>
              <a:latin typeface="Times New Roman" pitchFamily="18" charset="0"/>
              <a:cs typeface="Times New Roman" pitchFamily="18" charset="0"/>
            </a:endParaRPr>
          </a:p>
        </p:txBody>
      </p:sp>
      <p:pic>
        <p:nvPicPr>
          <p:cNvPr id="16" name="Picture 7" descr="D:\документы работа\документы 15 - 16г\фото работа 15г\DSC_0146.JPG"/>
          <p:cNvPicPr>
            <a:picLocks noChangeAspect="1" noChangeArrowheads="1"/>
          </p:cNvPicPr>
          <p:nvPr/>
        </p:nvPicPr>
        <p:blipFill rotWithShape="1">
          <a:blip r:embed="rId5" cstate="print"/>
          <a:srcRect l="7352" r="7221" b="16971"/>
          <a:stretch/>
        </p:blipFill>
        <p:spPr bwMode="auto">
          <a:xfrm>
            <a:off x="822449" y="4164902"/>
            <a:ext cx="3522134" cy="2521527"/>
          </a:xfrm>
          <a:prstGeom prst="rect">
            <a:avLst/>
          </a:prstGeom>
          <a:noFill/>
        </p:spPr>
      </p:pic>
      <p:pic>
        <p:nvPicPr>
          <p:cNvPr id="17" name="Рисунок 16" descr="D:\документы работа\документы 15 - 16г\благодарности\парк2.jpg"/>
          <p:cNvPicPr/>
          <p:nvPr/>
        </p:nvPicPr>
        <p:blipFill>
          <a:blip r:embed="rId6" cstate="print"/>
          <a:srcRect l="7093"/>
          <a:stretch>
            <a:fillRect/>
          </a:stretch>
        </p:blipFill>
        <p:spPr bwMode="auto">
          <a:xfrm>
            <a:off x="4437348" y="742121"/>
            <a:ext cx="1049052" cy="1524002"/>
          </a:xfrm>
          <a:prstGeom prst="rect">
            <a:avLst/>
          </a:prstGeom>
          <a:noFill/>
          <a:ln w="9525">
            <a:noFill/>
            <a:miter lim="800000"/>
            <a:headEnd/>
            <a:tailEnd/>
          </a:ln>
        </p:spPr>
      </p:pic>
      <p:sp>
        <p:nvSpPr>
          <p:cNvPr id="18" name="TextBox 17"/>
          <p:cNvSpPr txBox="1"/>
          <p:nvPr/>
        </p:nvSpPr>
        <p:spPr>
          <a:xfrm>
            <a:off x="2451652" y="0"/>
            <a:ext cx="5556458" cy="369332"/>
          </a:xfrm>
          <a:prstGeom prst="rect">
            <a:avLst/>
          </a:prstGeom>
          <a:noFill/>
        </p:spPr>
        <p:txBody>
          <a:bodyPr wrap="none" rtlCol="0">
            <a:spAutoFit/>
          </a:bodyPr>
          <a:lstStyle/>
          <a:p>
            <a:pPr algn="ctr"/>
            <a:r>
              <a:rPr lang="ru-RU" b="1" dirty="0" smtClean="0">
                <a:solidFill>
                  <a:srgbClr val="002060"/>
                </a:solidFill>
                <a:latin typeface="Times New Roman" pitchFamily="18" charset="0"/>
                <a:cs typeface="Times New Roman" pitchFamily="18" charset="0"/>
              </a:rPr>
              <a:t>Результативность профессиональной деятельности</a:t>
            </a:r>
            <a:endParaRPr lang="ru-RU" b="1" dirty="0">
              <a:solidFill>
                <a:srgbClr val="002060"/>
              </a:solidFill>
              <a:latin typeface="Times New Roman" pitchFamily="18" charset="0"/>
              <a:cs typeface="Times New Roman" pitchFamily="18" charset="0"/>
            </a:endParaRPr>
          </a:p>
        </p:txBody>
      </p:sp>
      <p:sp>
        <p:nvSpPr>
          <p:cNvPr id="2" name="TextBox 1"/>
          <p:cNvSpPr txBox="1"/>
          <p:nvPr/>
        </p:nvSpPr>
        <p:spPr>
          <a:xfrm>
            <a:off x="372241" y="3760428"/>
            <a:ext cx="4064126" cy="338554"/>
          </a:xfrm>
          <a:prstGeom prst="rect">
            <a:avLst/>
          </a:prstGeom>
          <a:noFill/>
        </p:spPr>
        <p:txBody>
          <a:bodyPr wrap="none" rtlCol="0">
            <a:spAutoFit/>
          </a:bodyPr>
          <a:lstStyle/>
          <a:p>
            <a:pPr algn="ctr"/>
            <a:r>
              <a:rPr lang="ru-RU" sz="1600" b="1" i="1" dirty="0" smtClean="0">
                <a:solidFill>
                  <a:srgbClr val="002060"/>
                </a:solidFill>
                <a:latin typeface="Times New Roman" panose="02020603050405020304" pitchFamily="18" charset="0"/>
                <a:cs typeface="Times New Roman" panose="02020603050405020304" pitchFamily="18" charset="0"/>
              </a:rPr>
              <a:t>Праздник «День учителя» в ГБПОУ АТСП</a:t>
            </a:r>
            <a:endParaRPr lang="ru-RU" sz="1600" b="1" i="1" dirty="0">
              <a:solidFill>
                <a:srgbClr val="002060"/>
              </a:solidFill>
              <a:latin typeface="Times New Roman" panose="02020603050405020304" pitchFamily="18" charset="0"/>
              <a:cs typeface="Times New Roman" panose="02020603050405020304" pitchFamily="18" charset="0"/>
            </a:endParaRPr>
          </a:p>
        </p:txBody>
      </p:sp>
      <p:pic>
        <p:nvPicPr>
          <p:cNvPr id="3" name="Рисунок 2"/>
          <p:cNvPicPr>
            <a:picLocks noChangeAspect="1"/>
          </p:cNvPicPr>
          <p:nvPr/>
        </p:nvPicPr>
        <p:blipFill>
          <a:blip r:embed="rId7" cstate="print"/>
          <a:stretch>
            <a:fillRect/>
          </a:stretch>
        </p:blipFill>
        <p:spPr>
          <a:xfrm>
            <a:off x="4468776" y="3935898"/>
            <a:ext cx="977868" cy="1444486"/>
          </a:xfrm>
          <a:prstGeom prst="rect">
            <a:avLst/>
          </a:prstGeom>
        </p:spPr>
      </p:pic>
      <p:pic>
        <p:nvPicPr>
          <p:cNvPr id="4" name="Рисунок 3"/>
          <p:cNvPicPr>
            <a:picLocks noChangeAspect="1"/>
          </p:cNvPicPr>
          <p:nvPr/>
        </p:nvPicPr>
        <p:blipFill>
          <a:blip r:embed="rId8"/>
          <a:stretch>
            <a:fillRect/>
          </a:stretch>
        </p:blipFill>
        <p:spPr>
          <a:xfrm>
            <a:off x="4454918" y="2319131"/>
            <a:ext cx="1031582" cy="1537252"/>
          </a:xfrm>
          <a:prstGeom prst="rect">
            <a:avLst/>
          </a:prstGeom>
        </p:spPr>
      </p:pic>
      <p:pic>
        <p:nvPicPr>
          <p:cNvPr id="19" name="Рисунок 18"/>
          <p:cNvPicPr/>
          <p:nvPr/>
        </p:nvPicPr>
        <p:blipFill>
          <a:blip r:embed="rId9" cstate="print"/>
          <a:srcRect l="34267" t="12145" r="32163" b="8767"/>
          <a:stretch>
            <a:fillRect/>
          </a:stretch>
        </p:blipFill>
        <p:spPr bwMode="auto">
          <a:xfrm>
            <a:off x="4572000" y="5459895"/>
            <a:ext cx="927651" cy="1219201"/>
          </a:xfrm>
          <a:prstGeom prst="rect">
            <a:avLst/>
          </a:prstGeom>
          <a:noFill/>
          <a:ln w="9525">
            <a:noFill/>
            <a:miter lim="800000"/>
            <a:headEnd/>
            <a:tailEnd/>
          </a:ln>
        </p:spPr>
      </p:pic>
      <p:sp>
        <p:nvSpPr>
          <p:cNvPr id="20" name="Номер слайда 19"/>
          <p:cNvSpPr>
            <a:spLocks noGrp="1"/>
          </p:cNvSpPr>
          <p:nvPr>
            <p:ph type="sldNum" sz="quarter" idx="12"/>
          </p:nvPr>
        </p:nvSpPr>
        <p:spPr/>
        <p:txBody>
          <a:bodyPr/>
          <a:lstStyle/>
          <a:p>
            <a:fld id="{47EC8064-8DCE-4935-ABCD-0176FC871D19}" type="slidenum">
              <a:rPr lang="ru-RU" smtClean="0"/>
              <a:pPr/>
              <a:t>24</a:t>
            </a:fld>
            <a:endParaRPr lang="ru-RU"/>
          </a:p>
        </p:txBody>
      </p:sp>
      <p:sp>
        <p:nvSpPr>
          <p:cNvPr id="21" name="TextBox 20"/>
          <p:cNvSpPr txBox="1"/>
          <p:nvPr/>
        </p:nvSpPr>
        <p:spPr>
          <a:xfrm>
            <a:off x="8725296" y="0"/>
            <a:ext cx="418704" cy="369332"/>
          </a:xfrm>
          <a:prstGeom prst="rect">
            <a:avLst/>
          </a:prstGeom>
          <a:noFill/>
        </p:spPr>
        <p:txBody>
          <a:bodyPr wrap="none" rtlCol="0">
            <a:spAutoFit/>
          </a:bodyPr>
          <a:lstStyle/>
          <a:p>
            <a:r>
              <a:rPr lang="ru-RU" dirty="0" smtClean="0"/>
              <a:t>2</a:t>
            </a:r>
            <a:r>
              <a:rPr lang="ru-RU" dirty="0" smtClean="0"/>
              <a:t>4</a:t>
            </a:r>
            <a:endParaRPr lang="ru-RU" dirty="0"/>
          </a:p>
        </p:txBody>
      </p:sp>
    </p:spTree>
    <p:extLst>
      <p:ext uri="{BB962C8B-B14F-4D97-AF65-F5344CB8AC3E}">
        <p14:creationId xmlns:p14="http://schemas.microsoft.com/office/powerpoint/2010/main" xmlns="" val="3960834363"/>
      </p:ext>
    </p:extLst>
  </p:cSld>
  <p:clrMapOvr>
    <a:masterClrMapping/>
  </p:clrMapOvr>
  <p:transition advClick="0" advTm="5000"/>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C:\Users\Acer\Desktop\фото\фото фестиваль Ярмарка талантов 17гвокал\DSC03031.JPG"/>
          <p:cNvPicPr>
            <a:picLocks noChangeAspect="1" noChangeArrowheads="1"/>
          </p:cNvPicPr>
          <p:nvPr/>
        </p:nvPicPr>
        <p:blipFill>
          <a:blip r:embed="rId2" cstate="print"/>
          <a:srcRect/>
          <a:stretch>
            <a:fillRect/>
          </a:stretch>
        </p:blipFill>
        <p:spPr bwMode="auto">
          <a:xfrm>
            <a:off x="5274365" y="739076"/>
            <a:ext cx="3498574" cy="1967070"/>
          </a:xfrm>
          <a:prstGeom prst="rect">
            <a:avLst/>
          </a:prstGeom>
          <a:noFill/>
        </p:spPr>
      </p:pic>
      <p:pic>
        <p:nvPicPr>
          <p:cNvPr id="4" name="Picture 3" descr="C:\Users\Acer\Desktop\фото\фото фестиваль Ярмарка талантов 17гвокал\DSC03023.JPG"/>
          <p:cNvPicPr>
            <a:picLocks noChangeAspect="1" noChangeArrowheads="1"/>
          </p:cNvPicPr>
          <p:nvPr/>
        </p:nvPicPr>
        <p:blipFill>
          <a:blip r:embed="rId3" cstate="print"/>
          <a:srcRect/>
          <a:stretch>
            <a:fillRect/>
          </a:stretch>
        </p:blipFill>
        <p:spPr bwMode="auto">
          <a:xfrm>
            <a:off x="1166803" y="761153"/>
            <a:ext cx="3537720" cy="1989080"/>
          </a:xfrm>
          <a:prstGeom prst="rect">
            <a:avLst/>
          </a:prstGeom>
          <a:noFill/>
        </p:spPr>
      </p:pic>
      <p:sp>
        <p:nvSpPr>
          <p:cNvPr id="5" name="TextBox 4"/>
          <p:cNvSpPr txBox="1"/>
          <p:nvPr/>
        </p:nvSpPr>
        <p:spPr>
          <a:xfrm>
            <a:off x="1690279" y="416561"/>
            <a:ext cx="6780628" cy="615553"/>
          </a:xfrm>
          <a:prstGeom prst="rect">
            <a:avLst/>
          </a:prstGeom>
          <a:noFill/>
        </p:spPr>
        <p:txBody>
          <a:bodyPr wrap="square" rtlCol="0">
            <a:spAutoFit/>
          </a:bodyPr>
          <a:lstStyle/>
          <a:p>
            <a:pPr algn="ctr"/>
            <a:r>
              <a:rPr lang="ru-RU" sz="1600" b="1" i="1" dirty="0" smtClean="0">
                <a:solidFill>
                  <a:srgbClr val="0070C0"/>
                </a:solidFill>
                <a:latin typeface="Times New Roman" pitchFamily="18" charset="0"/>
                <a:cs typeface="Times New Roman" pitchFamily="18" charset="0"/>
              </a:rPr>
              <a:t>Отборочный тур фестиваля «Ярмарка талантов» 2016г</a:t>
            </a:r>
          </a:p>
          <a:p>
            <a:pPr algn="ctr"/>
            <a:endParaRPr lang="ru-RU" dirty="0"/>
          </a:p>
        </p:txBody>
      </p:sp>
      <p:pic>
        <p:nvPicPr>
          <p:cNvPr id="6" name="Picture 2" descr="C:\Users\Acer\Desktop\фото\фото фестиваль финал\DSC03251.JPG"/>
          <p:cNvPicPr>
            <a:picLocks noChangeAspect="1" noChangeArrowheads="1"/>
          </p:cNvPicPr>
          <p:nvPr/>
        </p:nvPicPr>
        <p:blipFill>
          <a:blip r:embed="rId4" cstate="print"/>
          <a:srcRect r="11183"/>
          <a:stretch>
            <a:fillRect/>
          </a:stretch>
        </p:blipFill>
        <p:spPr bwMode="auto">
          <a:xfrm>
            <a:off x="4983461" y="3286540"/>
            <a:ext cx="4040285" cy="2557670"/>
          </a:xfrm>
          <a:prstGeom prst="rect">
            <a:avLst/>
          </a:prstGeom>
          <a:noFill/>
        </p:spPr>
      </p:pic>
      <p:sp>
        <p:nvSpPr>
          <p:cNvPr id="7" name="TextBox 6"/>
          <p:cNvSpPr txBox="1"/>
          <p:nvPr/>
        </p:nvSpPr>
        <p:spPr>
          <a:xfrm>
            <a:off x="5095767" y="2829877"/>
            <a:ext cx="4048233" cy="861774"/>
          </a:xfrm>
          <a:prstGeom prst="rect">
            <a:avLst/>
          </a:prstGeom>
          <a:noFill/>
        </p:spPr>
        <p:txBody>
          <a:bodyPr wrap="square" rtlCol="0">
            <a:spAutoFit/>
          </a:bodyPr>
          <a:lstStyle/>
          <a:p>
            <a:pPr algn="ctr"/>
            <a:r>
              <a:rPr lang="ru-RU" sz="1600" b="1" i="1" dirty="0" smtClean="0">
                <a:solidFill>
                  <a:srgbClr val="0070C0"/>
                </a:solidFill>
                <a:latin typeface="Times New Roman" panose="02020603050405020304" pitchFamily="18" charset="0"/>
                <a:cs typeface="Times New Roman" pitchFamily="18" charset="0"/>
              </a:rPr>
              <a:t>Финал фестиваля «Ярмарка талантов» 2017г</a:t>
            </a:r>
          </a:p>
          <a:p>
            <a:endParaRPr lang="ru-RU" dirty="0"/>
          </a:p>
        </p:txBody>
      </p:sp>
      <p:sp>
        <p:nvSpPr>
          <p:cNvPr id="2" name="Прямоугольник 1"/>
          <p:cNvSpPr/>
          <p:nvPr/>
        </p:nvSpPr>
        <p:spPr>
          <a:xfrm>
            <a:off x="1862918" y="28170"/>
            <a:ext cx="6230203" cy="400110"/>
          </a:xfrm>
          <a:prstGeom prst="rect">
            <a:avLst/>
          </a:prstGeom>
        </p:spPr>
        <p:txBody>
          <a:bodyPr wrap="square">
            <a:spAutoFit/>
          </a:bodyPr>
          <a:lstStyle/>
          <a:p>
            <a:pPr lvl="0" algn="ctr"/>
            <a:r>
              <a:rPr lang="ru-RU" sz="2000" b="1" dirty="0">
                <a:solidFill>
                  <a:srgbClr val="002060"/>
                </a:solidFill>
                <a:latin typeface="Times New Roman" pitchFamily="18" charset="0"/>
                <a:cs typeface="Times New Roman" pitchFamily="18" charset="0"/>
              </a:rPr>
              <a:t>Результативность профессиональной деятельности</a:t>
            </a:r>
          </a:p>
        </p:txBody>
      </p:sp>
      <p:pic>
        <p:nvPicPr>
          <p:cNvPr id="8" name="Рисунок 7"/>
          <p:cNvPicPr>
            <a:picLocks noChangeAspect="1"/>
          </p:cNvPicPr>
          <p:nvPr/>
        </p:nvPicPr>
        <p:blipFill>
          <a:blip r:embed="rId5"/>
          <a:stretch>
            <a:fillRect/>
          </a:stretch>
        </p:blipFill>
        <p:spPr>
          <a:xfrm>
            <a:off x="800763" y="3317556"/>
            <a:ext cx="3401863" cy="2572735"/>
          </a:xfrm>
          <a:prstGeom prst="rect">
            <a:avLst/>
          </a:prstGeom>
          <a:ln w="28575">
            <a:solidFill>
              <a:schemeClr val="accent1"/>
            </a:solidFill>
          </a:ln>
        </p:spPr>
      </p:pic>
      <p:sp>
        <p:nvSpPr>
          <p:cNvPr id="9" name="TextBox 8"/>
          <p:cNvSpPr txBox="1"/>
          <p:nvPr/>
        </p:nvSpPr>
        <p:spPr>
          <a:xfrm>
            <a:off x="1065503" y="2921452"/>
            <a:ext cx="3136693" cy="338554"/>
          </a:xfrm>
          <a:prstGeom prst="rect">
            <a:avLst/>
          </a:prstGeom>
          <a:noFill/>
          <a:ln>
            <a:solidFill>
              <a:schemeClr val="accent1"/>
            </a:solidFill>
          </a:ln>
        </p:spPr>
        <p:txBody>
          <a:bodyPr wrap="none" rtlCol="0">
            <a:spAutoFit/>
          </a:bodyPr>
          <a:lstStyle/>
          <a:p>
            <a:pPr algn="ctr"/>
            <a:r>
              <a:rPr lang="ru-RU" sz="1600" b="1" i="1" dirty="0" smtClean="0">
                <a:solidFill>
                  <a:srgbClr val="0070C0"/>
                </a:solidFill>
                <a:latin typeface="Times New Roman" pitchFamily="18" charset="0"/>
                <a:cs typeface="Times New Roman" pitchFamily="18" charset="0"/>
              </a:rPr>
              <a:t>Финал городского конкурса ПДД</a:t>
            </a:r>
            <a:endParaRPr lang="ru-RU" sz="1600" b="1" i="1" dirty="0">
              <a:solidFill>
                <a:srgbClr val="0070C0"/>
              </a:solidFill>
              <a:latin typeface="Times New Roman" pitchFamily="18" charset="0"/>
              <a:cs typeface="Times New Roman" pitchFamily="18" charset="0"/>
            </a:endParaRPr>
          </a:p>
        </p:txBody>
      </p:sp>
      <p:pic>
        <p:nvPicPr>
          <p:cNvPr id="11" name="Рисунок 10"/>
          <p:cNvPicPr/>
          <p:nvPr/>
        </p:nvPicPr>
        <p:blipFill>
          <a:blip r:embed="rId6" cstate="print"/>
          <a:srcRect l="35829" t="11628" r="33033" b="10077"/>
          <a:stretch>
            <a:fillRect/>
          </a:stretch>
        </p:blipFill>
        <p:spPr bwMode="auto">
          <a:xfrm>
            <a:off x="3897349" y="3697355"/>
            <a:ext cx="1390267" cy="2179983"/>
          </a:xfrm>
          <a:prstGeom prst="rect">
            <a:avLst/>
          </a:prstGeom>
          <a:noFill/>
          <a:ln w="9525">
            <a:noFill/>
            <a:miter lim="800000"/>
            <a:headEnd/>
            <a:tailEnd/>
          </a:ln>
        </p:spPr>
      </p:pic>
      <p:sp>
        <p:nvSpPr>
          <p:cNvPr id="12" name="TextBox 11"/>
          <p:cNvSpPr txBox="1"/>
          <p:nvPr/>
        </p:nvSpPr>
        <p:spPr>
          <a:xfrm>
            <a:off x="3790122" y="5780782"/>
            <a:ext cx="6135360" cy="1077218"/>
          </a:xfrm>
          <a:prstGeom prst="rect">
            <a:avLst/>
          </a:prstGeom>
          <a:noFill/>
        </p:spPr>
        <p:txBody>
          <a:bodyPr wrap="square" rtlCol="0">
            <a:spAutoFit/>
          </a:bodyPr>
          <a:lstStyle/>
          <a:p>
            <a:pPr algn="ctr"/>
            <a:r>
              <a:rPr lang="ru-RU" sz="1600" b="1" i="1" dirty="0" smtClean="0">
                <a:solidFill>
                  <a:srgbClr val="0070C0"/>
                </a:solidFill>
                <a:latin typeface="Times New Roman" pitchFamily="18" charset="0"/>
                <a:cs typeface="Times New Roman" pitchFamily="18" charset="0"/>
              </a:rPr>
              <a:t>Победители муниципального этапа областного</a:t>
            </a:r>
          </a:p>
          <a:p>
            <a:pPr algn="ctr"/>
            <a:r>
              <a:rPr lang="ru-RU" sz="1600" b="1" i="1" dirty="0" smtClean="0">
                <a:solidFill>
                  <a:srgbClr val="0070C0"/>
                </a:solidFill>
                <a:latin typeface="Times New Roman" pitchFamily="18" charset="0"/>
                <a:cs typeface="Times New Roman" pitchFamily="18" charset="0"/>
              </a:rPr>
              <a:t>Конкурса хореографических коллективов </a:t>
            </a:r>
          </a:p>
          <a:p>
            <a:pPr algn="ctr"/>
            <a:r>
              <a:rPr lang="ru-RU" sz="1600" b="1" i="1" dirty="0" smtClean="0">
                <a:solidFill>
                  <a:srgbClr val="0070C0"/>
                </a:solidFill>
                <a:latin typeface="Times New Roman" pitchFamily="18" charset="0"/>
                <a:cs typeface="Times New Roman" pitchFamily="18" charset="0"/>
              </a:rPr>
              <a:t>«Волшебный каблучок» в номинации </a:t>
            </a:r>
          </a:p>
          <a:p>
            <a:pPr algn="ctr"/>
            <a:r>
              <a:rPr lang="ru-RU" sz="1600" b="1" i="1" dirty="0" smtClean="0">
                <a:solidFill>
                  <a:srgbClr val="0070C0"/>
                </a:solidFill>
                <a:latin typeface="Times New Roman" pitchFamily="18" charset="0"/>
                <a:cs typeface="Times New Roman" pitchFamily="18" charset="0"/>
              </a:rPr>
              <a:t>«Стилизация народного танца»</a:t>
            </a:r>
            <a:endParaRPr lang="ru-RU" sz="1600" b="1" i="1" dirty="0">
              <a:solidFill>
                <a:srgbClr val="0070C0"/>
              </a:solidFill>
              <a:latin typeface="Times New Roman" pitchFamily="18" charset="0"/>
              <a:cs typeface="Times New Roman" pitchFamily="18" charset="0"/>
            </a:endParaRPr>
          </a:p>
        </p:txBody>
      </p:sp>
      <p:sp>
        <p:nvSpPr>
          <p:cNvPr id="13" name="Номер слайда 12"/>
          <p:cNvSpPr>
            <a:spLocks noGrp="1"/>
          </p:cNvSpPr>
          <p:nvPr>
            <p:ph type="sldNum" sz="quarter" idx="12"/>
          </p:nvPr>
        </p:nvSpPr>
        <p:spPr/>
        <p:txBody>
          <a:bodyPr/>
          <a:lstStyle/>
          <a:p>
            <a:fld id="{47EC8064-8DCE-4935-ABCD-0176FC871D19}" type="slidenum">
              <a:rPr lang="ru-RU" smtClean="0"/>
              <a:pPr/>
              <a:t>25</a:t>
            </a:fld>
            <a:endParaRPr lang="ru-RU"/>
          </a:p>
        </p:txBody>
      </p:sp>
      <p:sp>
        <p:nvSpPr>
          <p:cNvPr id="14" name="TextBox 13"/>
          <p:cNvSpPr txBox="1"/>
          <p:nvPr/>
        </p:nvSpPr>
        <p:spPr>
          <a:xfrm>
            <a:off x="8725296" y="0"/>
            <a:ext cx="418704" cy="369332"/>
          </a:xfrm>
          <a:prstGeom prst="rect">
            <a:avLst/>
          </a:prstGeom>
          <a:noFill/>
        </p:spPr>
        <p:txBody>
          <a:bodyPr wrap="none" rtlCol="0">
            <a:spAutoFit/>
          </a:bodyPr>
          <a:lstStyle/>
          <a:p>
            <a:r>
              <a:rPr lang="ru-RU" dirty="0" smtClean="0"/>
              <a:t>25</a:t>
            </a:r>
            <a:endParaRPr lang="ru-RU" dirty="0"/>
          </a:p>
        </p:txBody>
      </p:sp>
    </p:spTree>
    <p:extLst>
      <p:ext uri="{BB962C8B-B14F-4D97-AF65-F5344CB8AC3E}">
        <p14:creationId xmlns:p14="http://schemas.microsoft.com/office/powerpoint/2010/main" xmlns="" val="236348303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descr="C:\Users\Acer\Desktop\фотки\DSC02295.JPG"/>
          <p:cNvPicPr>
            <a:picLocks noChangeAspect="1" noChangeArrowheads="1"/>
          </p:cNvPicPr>
          <p:nvPr/>
        </p:nvPicPr>
        <p:blipFill>
          <a:blip r:embed="rId2" cstate="print"/>
          <a:srcRect l="23229" r="7083"/>
          <a:stretch>
            <a:fillRect/>
          </a:stretch>
        </p:blipFill>
        <p:spPr bwMode="auto">
          <a:xfrm>
            <a:off x="6559825" y="892402"/>
            <a:ext cx="2305880" cy="1860416"/>
          </a:xfrm>
          <a:prstGeom prst="rect">
            <a:avLst/>
          </a:prstGeom>
          <a:noFill/>
          <a:ln w="28575">
            <a:solidFill>
              <a:srgbClr val="0070C0"/>
            </a:solidFill>
          </a:ln>
        </p:spPr>
      </p:pic>
      <p:pic>
        <p:nvPicPr>
          <p:cNvPr id="46083" name="Picture 3" descr="C:\Users\Acer\Desktop\фотки\DSC02299.JPG"/>
          <p:cNvPicPr>
            <a:picLocks noChangeAspect="1" noChangeArrowheads="1"/>
          </p:cNvPicPr>
          <p:nvPr/>
        </p:nvPicPr>
        <p:blipFill>
          <a:blip r:embed="rId3" cstate="print"/>
          <a:srcRect l="32464"/>
          <a:stretch>
            <a:fillRect/>
          </a:stretch>
        </p:blipFill>
        <p:spPr bwMode="auto">
          <a:xfrm>
            <a:off x="3856382" y="829081"/>
            <a:ext cx="2329497" cy="1939340"/>
          </a:xfrm>
          <a:prstGeom prst="rect">
            <a:avLst/>
          </a:prstGeom>
          <a:noFill/>
          <a:ln w="28575">
            <a:solidFill>
              <a:srgbClr val="0070C0"/>
            </a:solidFill>
          </a:ln>
        </p:spPr>
      </p:pic>
      <p:pic>
        <p:nvPicPr>
          <p:cNvPr id="46084" name="Picture 4" descr="C:\Users\Acer\Desktop\фотки\DSC02302.JPG"/>
          <p:cNvPicPr>
            <a:picLocks noChangeAspect="1" noChangeArrowheads="1"/>
          </p:cNvPicPr>
          <p:nvPr/>
        </p:nvPicPr>
        <p:blipFill>
          <a:blip r:embed="rId4" cstate="print"/>
          <a:srcRect l="26087"/>
          <a:stretch>
            <a:fillRect/>
          </a:stretch>
        </p:blipFill>
        <p:spPr bwMode="auto">
          <a:xfrm>
            <a:off x="993913" y="841210"/>
            <a:ext cx="2478155" cy="1885108"/>
          </a:xfrm>
          <a:prstGeom prst="rect">
            <a:avLst/>
          </a:prstGeom>
          <a:noFill/>
          <a:ln w="28575">
            <a:solidFill>
              <a:schemeClr val="accent1"/>
            </a:solidFill>
          </a:ln>
        </p:spPr>
      </p:pic>
      <p:sp>
        <p:nvSpPr>
          <p:cNvPr id="7" name="TextBox 6"/>
          <p:cNvSpPr txBox="1"/>
          <p:nvPr/>
        </p:nvSpPr>
        <p:spPr>
          <a:xfrm>
            <a:off x="938292" y="530088"/>
            <a:ext cx="8205708" cy="338554"/>
          </a:xfrm>
          <a:prstGeom prst="rect">
            <a:avLst/>
          </a:prstGeom>
          <a:noFill/>
        </p:spPr>
        <p:txBody>
          <a:bodyPr wrap="none" rtlCol="0">
            <a:spAutoFit/>
          </a:bodyPr>
          <a:lstStyle/>
          <a:p>
            <a:r>
              <a:rPr lang="ru-RU" sz="1600" b="1" dirty="0" smtClean="0">
                <a:solidFill>
                  <a:srgbClr val="002060"/>
                </a:solidFill>
                <a:latin typeface="Times New Roman" pitchFamily="18" charset="0"/>
                <a:cs typeface="Times New Roman" pitchFamily="18" charset="0"/>
              </a:rPr>
              <a:t>Наши воспитанники посещают детскую музыкальную школу №1 им. М.К. </a:t>
            </a:r>
            <a:r>
              <a:rPr lang="ru-RU" sz="1600" b="1" dirty="0" err="1" smtClean="0">
                <a:solidFill>
                  <a:srgbClr val="002060"/>
                </a:solidFill>
                <a:latin typeface="Times New Roman" pitchFamily="18" charset="0"/>
                <a:cs typeface="Times New Roman" pitchFamily="18" charset="0"/>
              </a:rPr>
              <a:t>Бутаковой</a:t>
            </a:r>
            <a:endParaRPr lang="ru-RU" sz="1600" b="1" dirty="0">
              <a:solidFill>
                <a:srgbClr val="002060"/>
              </a:solidFill>
              <a:latin typeface="Times New Roman" pitchFamily="18" charset="0"/>
              <a:cs typeface="Times New Roman" pitchFamily="18" charset="0"/>
            </a:endParaRPr>
          </a:p>
        </p:txBody>
      </p:sp>
      <p:sp>
        <p:nvSpPr>
          <p:cNvPr id="9" name="TextBox 8"/>
          <p:cNvSpPr txBox="1"/>
          <p:nvPr/>
        </p:nvSpPr>
        <p:spPr>
          <a:xfrm>
            <a:off x="2252870" y="0"/>
            <a:ext cx="6152005" cy="400110"/>
          </a:xfrm>
          <a:prstGeom prst="rect">
            <a:avLst/>
          </a:prstGeom>
          <a:noFill/>
        </p:spPr>
        <p:txBody>
          <a:bodyPr wrap="none" rtlCol="0">
            <a:spAutoFit/>
          </a:bodyPr>
          <a:lstStyle/>
          <a:p>
            <a:pPr algn="ctr"/>
            <a:r>
              <a:rPr lang="ru-RU" sz="2000" b="1" dirty="0" smtClean="0">
                <a:solidFill>
                  <a:srgbClr val="002060"/>
                </a:solidFill>
                <a:latin typeface="Times New Roman" pitchFamily="18" charset="0"/>
                <a:cs typeface="Times New Roman" pitchFamily="18" charset="0"/>
              </a:rPr>
              <a:t>Результативность профессиональной деятельности</a:t>
            </a:r>
            <a:endParaRPr lang="ru-RU" sz="2000" b="1" dirty="0">
              <a:solidFill>
                <a:srgbClr val="002060"/>
              </a:solidFill>
              <a:latin typeface="Times New Roman" pitchFamily="18" charset="0"/>
              <a:cs typeface="Times New Roman" pitchFamily="18" charset="0"/>
            </a:endParaRPr>
          </a:p>
        </p:txBody>
      </p:sp>
      <p:sp>
        <p:nvSpPr>
          <p:cNvPr id="10" name="TextBox 9"/>
          <p:cNvSpPr txBox="1"/>
          <p:nvPr/>
        </p:nvSpPr>
        <p:spPr>
          <a:xfrm>
            <a:off x="1378227" y="2822714"/>
            <a:ext cx="1591205" cy="338554"/>
          </a:xfrm>
          <a:prstGeom prst="rect">
            <a:avLst/>
          </a:prstGeom>
          <a:noFill/>
        </p:spPr>
        <p:txBody>
          <a:bodyPr wrap="none" rtlCol="0">
            <a:spAutoFit/>
          </a:bodyPr>
          <a:lstStyle/>
          <a:p>
            <a:pPr algn="ctr"/>
            <a:r>
              <a:rPr lang="ru-RU" sz="1600" b="1" dirty="0" smtClean="0">
                <a:solidFill>
                  <a:srgbClr val="0070C0"/>
                </a:solidFill>
                <a:latin typeface="Times New Roman" pitchFamily="18" charset="0"/>
                <a:cs typeface="Times New Roman" pitchFamily="18" charset="0"/>
              </a:rPr>
              <a:t>Комарова Катя</a:t>
            </a:r>
            <a:endParaRPr lang="ru-RU" sz="1600" b="1" dirty="0">
              <a:solidFill>
                <a:srgbClr val="0070C0"/>
              </a:solidFill>
              <a:latin typeface="Times New Roman" pitchFamily="18" charset="0"/>
              <a:cs typeface="Times New Roman" pitchFamily="18" charset="0"/>
            </a:endParaRPr>
          </a:p>
        </p:txBody>
      </p:sp>
      <p:sp>
        <p:nvSpPr>
          <p:cNvPr id="11" name="TextBox 10"/>
          <p:cNvSpPr txBox="1"/>
          <p:nvPr/>
        </p:nvSpPr>
        <p:spPr>
          <a:xfrm>
            <a:off x="4002156" y="2875722"/>
            <a:ext cx="2038251" cy="338554"/>
          </a:xfrm>
          <a:prstGeom prst="rect">
            <a:avLst/>
          </a:prstGeom>
          <a:noFill/>
        </p:spPr>
        <p:txBody>
          <a:bodyPr wrap="none" rtlCol="0">
            <a:spAutoFit/>
          </a:bodyPr>
          <a:lstStyle/>
          <a:p>
            <a:pPr algn="ctr"/>
            <a:r>
              <a:rPr lang="ru-RU" sz="1600" b="1" dirty="0" err="1" smtClean="0">
                <a:solidFill>
                  <a:srgbClr val="0070C0"/>
                </a:solidFill>
                <a:latin typeface="Times New Roman" pitchFamily="18" charset="0"/>
                <a:cs typeface="Times New Roman" pitchFamily="18" charset="0"/>
              </a:rPr>
              <a:t>Огородникова</a:t>
            </a:r>
            <a:r>
              <a:rPr lang="ru-RU" sz="1600" b="1" dirty="0" smtClean="0">
                <a:solidFill>
                  <a:srgbClr val="0070C0"/>
                </a:solidFill>
                <a:latin typeface="Times New Roman" pitchFamily="18" charset="0"/>
                <a:cs typeface="Times New Roman" pitchFamily="18" charset="0"/>
              </a:rPr>
              <a:t> Вика</a:t>
            </a:r>
            <a:endParaRPr lang="ru-RU" sz="1600" b="1" dirty="0">
              <a:solidFill>
                <a:srgbClr val="0070C0"/>
              </a:solidFill>
              <a:latin typeface="Times New Roman" pitchFamily="18" charset="0"/>
              <a:cs typeface="Times New Roman" pitchFamily="18" charset="0"/>
            </a:endParaRPr>
          </a:p>
        </p:txBody>
      </p:sp>
      <p:sp>
        <p:nvSpPr>
          <p:cNvPr id="12" name="TextBox 11"/>
          <p:cNvSpPr txBox="1"/>
          <p:nvPr/>
        </p:nvSpPr>
        <p:spPr>
          <a:xfrm>
            <a:off x="7036904" y="2888974"/>
            <a:ext cx="1353447" cy="338554"/>
          </a:xfrm>
          <a:prstGeom prst="rect">
            <a:avLst/>
          </a:prstGeom>
          <a:noFill/>
        </p:spPr>
        <p:txBody>
          <a:bodyPr wrap="none" rtlCol="0">
            <a:spAutoFit/>
          </a:bodyPr>
          <a:lstStyle/>
          <a:p>
            <a:pPr algn="ctr"/>
            <a:r>
              <a:rPr lang="ru-RU" sz="1600" b="1" dirty="0" err="1" smtClean="0">
                <a:solidFill>
                  <a:srgbClr val="0070C0"/>
                </a:solidFill>
                <a:latin typeface="Times New Roman" pitchFamily="18" charset="0"/>
                <a:cs typeface="Times New Roman" pitchFamily="18" charset="0"/>
              </a:rPr>
              <a:t>Ракова</a:t>
            </a:r>
            <a:r>
              <a:rPr lang="ru-RU" sz="1600" b="1" dirty="0" smtClean="0">
                <a:solidFill>
                  <a:srgbClr val="0070C0"/>
                </a:solidFill>
                <a:latin typeface="Times New Roman" pitchFamily="18" charset="0"/>
                <a:cs typeface="Times New Roman" pitchFamily="18" charset="0"/>
              </a:rPr>
              <a:t> Варя</a:t>
            </a:r>
            <a:endParaRPr lang="ru-RU" sz="1600" b="1" dirty="0">
              <a:solidFill>
                <a:srgbClr val="0070C0"/>
              </a:solidFill>
              <a:latin typeface="Times New Roman" pitchFamily="18" charset="0"/>
              <a:cs typeface="Times New Roman" pitchFamily="18" charset="0"/>
            </a:endParaRPr>
          </a:p>
        </p:txBody>
      </p:sp>
      <p:pic>
        <p:nvPicPr>
          <p:cNvPr id="13" name="Рисунок 12"/>
          <p:cNvPicPr>
            <a:picLocks noChangeAspect="1"/>
          </p:cNvPicPr>
          <p:nvPr/>
        </p:nvPicPr>
        <p:blipFill>
          <a:blip r:embed="rId5"/>
          <a:stretch>
            <a:fillRect/>
          </a:stretch>
        </p:blipFill>
        <p:spPr>
          <a:xfrm>
            <a:off x="1209986" y="3392315"/>
            <a:ext cx="2046008" cy="2385393"/>
          </a:xfrm>
          <a:prstGeom prst="rect">
            <a:avLst/>
          </a:prstGeom>
          <a:ln w="28575">
            <a:solidFill>
              <a:srgbClr val="0070C0"/>
            </a:solidFill>
          </a:ln>
        </p:spPr>
      </p:pic>
      <p:sp>
        <p:nvSpPr>
          <p:cNvPr id="14" name="TextBox 13"/>
          <p:cNvSpPr txBox="1"/>
          <p:nvPr/>
        </p:nvSpPr>
        <p:spPr>
          <a:xfrm>
            <a:off x="1444488" y="5883965"/>
            <a:ext cx="1612621" cy="338554"/>
          </a:xfrm>
          <a:prstGeom prst="rect">
            <a:avLst/>
          </a:prstGeom>
          <a:noFill/>
        </p:spPr>
        <p:txBody>
          <a:bodyPr wrap="none" rtlCol="0">
            <a:spAutoFit/>
          </a:bodyPr>
          <a:lstStyle/>
          <a:p>
            <a:pPr algn="ctr"/>
            <a:r>
              <a:rPr lang="ru-RU" sz="1600" b="1" dirty="0" smtClean="0">
                <a:solidFill>
                  <a:srgbClr val="0070C0"/>
                </a:solidFill>
                <a:latin typeface="Times New Roman" pitchFamily="18" charset="0"/>
                <a:cs typeface="Times New Roman" pitchFamily="18" charset="0"/>
              </a:rPr>
              <a:t>Ларина Ксюша</a:t>
            </a:r>
            <a:endParaRPr lang="ru-RU" sz="1600" b="1" dirty="0">
              <a:solidFill>
                <a:srgbClr val="0070C0"/>
              </a:solidFill>
              <a:latin typeface="Times New Roman" pitchFamily="18" charset="0"/>
              <a:cs typeface="Times New Roman" pitchFamily="18" charset="0"/>
            </a:endParaRPr>
          </a:p>
        </p:txBody>
      </p:sp>
      <p:pic>
        <p:nvPicPr>
          <p:cNvPr id="15" name="Рисунок 14"/>
          <p:cNvPicPr>
            <a:picLocks noChangeAspect="1"/>
          </p:cNvPicPr>
          <p:nvPr/>
        </p:nvPicPr>
        <p:blipFill>
          <a:blip r:embed="rId6"/>
          <a:stretch>
            <a:fillRect/>
          </a:stretch>
        </p:blipFill>
        <p:spPr>
          <a:xfrm>
            <a:off x="6806287" y="3372592"/>
            <a:ext cx="1952112" cy="2473632"/>
          </a:xfrm>
          <a:prstGeom prst="rect">
            <a:avLst/>
          </a:prstGeom>
          <a:ln w="28575">
            <a:solidFill>
              <a:srgbClr val="0070C0"/>
            </a:solidFill>
          </a:ln>
        </p:spPr>
      </p:pic>
      <p:pic>
        <p:nvPicPr>
          <p:cNvPr id="16" name="Picture 2"/>
          <p:cNvPicPr>
            <a:picLocks noChangeAspect="1" noChangeArrowheads="1"/>
          </p:cNvPicPr>
          <p:nvPr/>
        </p:nvPicPr>
        <p:blipFill rotWithShape="1">
          <a:blip r:embed="rId7">
            <a:extLst>
              <a:ext uri="{28A0092B-C50C-407E-A947-70E740481C1C}">
                <a14:useLocalDpi xmlns:a14="http://schemas.microsoft.com/office/drawing/2010/main" xmlns="" val="0"/>
              </a:ext>
            </a:extLst>
          </a:blip>
          <a:srcRect l="5038" r="3171" b="10422"/>
          <a:stretch/>
        </p:blipFill>
        <p:spPr bwMode="auto">
          <a:xfrm>
            <a:off x="3567064" y="3761081"/>
            <a:ext cx="2882959" cy="1976933"/>
          </a:xfrm>
          <a:prstGeom prst="rect">
            <a:avLst/>
          </a:prstGeom>
          <a:noFill/>
          <a:ln w="28575">
            <a:solidFill>
              <a:srgbClr val="0070C0"/>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7" name="TextBox 16"/>
          <p:cNvSpPr txBox="1"/>
          <p:nvPr/>
        </p:nvSpPr>
        <p:spPr>
          <a:xfrm>
            <a:off x="4400926" y="5713580"/>
            <a:ext cx="1500412" cy="338554"/>
          </a:xfrm>
          <a:prstGeom prst="rect">
            <a:avLst/>
          </a:prstGeom>
          <a:noFill/>
        </p:spPr>
        <p:txBody>
          <a:bodyPr wrap="none" rtlCol="0">
            <a:spAutoFit/>
          </a:bodyPr>
          <a:lstStyle/>
          <a:p>
            <a:pPr algn="ctr"/>
            <a:r>
              <a:rPr lang="ru-RU" sz="1600" b="1" dirty="0" smtClean="0">
                <a:solidFill>
                  <a:srgbClr val="0070C0"/>
                </a:solidFill>
                <a:latin typeface="Times New Roman" pitchFamily="18" charset="0"/>
                <a:cs typeface="Times New Roman" pitchFamily="18" charset="0"/>
              </a:rPr>
              <a:t>Иванова Лада</a:t>
            </a:r>
            <a:endParaRPr lang="ru-RU" sz="1600" b="1" dirty="0">
              <a:solidFill>
                <a:srgbClr val="0070C0"/>
              </a:solidFill>
              <a:latin typeface="Times New Roman" pitchFamily="18" charset="0"/>
              <a:cs typeface="Times New Roman" pitchFamily="18" charset="0"/>
            </a:endParaRPr>
          </a:p>
        </p:txBody>
      </p:sp>
      <p:sp>
        <p:nvSpPr>
          <p:cNvPr id="18" name="Прямоугольник 17"/>
          <p:cNvSpPr/>
          <p:nvPr/>
        </p:nvSpPr>
        <p:spPr>
          <a:xfrm>
            <a:off x="2531165" y="300286"/>
            <a:ext cx="5883965" cy="369332"/>
          </a:xfrm>
          <a:prstGeom prst="rect">
            <a:avLst/>
          </a:prstGeom>
        </p:spPr>
        <p:txBody>
          <a:bodyPr wrap="square">
            <a:spAutoFit/>
          </a:bodyPr>
          <a:lstStyle/>
          <a:p>
            <a:pPr algn="ctr"/>
            <a:r>
              <a:rPr lang="ru-RU" b="1" i="1" dirty="0" smtClean="0">
                <a:solidFill>
                  <a:srgbClr val="0070C0"/>
                </a:solidFill>
                <a:latin typeface="Times New Roman" pitchFamily="18" charset="0"/>
                <a:cs typeface="Times New Roman" pitchFamily="18" charset="0"/>
              </a:rPr>
              <a:t>Творческий  вечер  </a:t>
            </a:r>
            <a:r>
              <a:rPr lang="ru-RU" b="1" i="1" dirty="0">
                <a:solidFill>
                  <a:srgbClr val="0070C0"/>
                </a:solidFill>
                <a:latin typeface="Times New Roman" pitchFamily="18" charset="0"/>
                <a:cs typeface="Times New Roman" pitchFamily="18" charset="0"/>
              </a:rPr>
              <a:t>маленьких  пианистов</a:t>
            </a:r>
            <a:endParaRPr lang="ru-RU" dirty="0">
              <a:solidFill>
                <a:srgbClr val="0070C0"/>
              </a:solidFill>
            </a:endParaRPr>
          </a:p>
        </p:txBody>
      </p:sp>
      <p:sp>
        <p:nvSpPr>
          <p:cNvPr id="2" name="TextBox 1"/>
          <p:cNvSpPr txBox="1"/>
          <p:nvPr/>
        </p:nvSpPr>
        <p:spPr>
          <a:xfrm>
            <a:off x="7139716" y="5934488"/>
            <a:ext cx="1440459" cy="307777"/>
          </a:xfrm>
          <a:prstGeom prst="rect">
            <a:avLst/>
          </a:prstGeom>
          <a:noFill/>
        </p:spPr>
        <p:txBody>
          <a:bodyPr wrap="none" rtlCol="0">
            <a:spAutoFit/>
          </a:bodyPr>
          <a:lstStyle/>
          <a:p>
            <a:pPr algn="ctr"/>
            <a:r>
              <a:rPr lang="ru-RU" sz="1400" b="1" dirty="0" smtClean="0">
                <a:solidFill>
                  <a:srgbClr val="0070C0"/>
                </a:solidFill>
                <a:latin typeface="Times New Roman" panose="02020603050405020304" pitchFamily="18" charset="0"/>
                <a:cs typeface="Times New Roman" panose="02020603050405020304" pitchFamily="18" charset="0"/>
              </a:rPr>
              <a:t>Горшкова Юля</a:t>
            </a:r>
            <a:endParaRPr lang="ru-RU" sz="1400" b="1" dirty="0">
              <a:solidFill>
                <a:srgbClr val="0070C0"/>
              </a:solidFill>
              <a:latin typeface="Times New Roman" panose="02020603050405020304" pitchFamily="18" charset="0"/>
              <a:cs typeface="Times New Roman" panose="02020603050405020304" pitchFamily="18" charset="0"/>
            </a:endParaRPr>
          </a:p>
        </p:txBody>
      </p:sp>
      <p:sp>
        <p:nvSpPr>
          <p:cNvPr id="19" name="Номер слайда 18"/>
          <p:cNvSpPr>
            <a:spLocks noGrp="1"/>
          </p:cNvSpPr>
          <p:nvPr>
            <p:ph type="sldNum" sz="quarter" idx="12"/>
          </p:nvPr>
        </p:nvSpPr>
        <p:spPr/>
        <p:txBody>
          <a:bodyPr/>
          <a:lstStyle/>
          <a:p>
            <a:fld id="{47EC8064-8DCE-4935-ABCD-0176FC871D19}" type="slidenum">
              <a:rPr lang="ru-RU" smtClean="0"/>
              <a:pPr/>
              <a:t>26</a:t>
            </a:fld>
            <a:endParaRPr lang="ru-RU"/>
          </a:p>
        </p:txBody>
      </p:sp>
      <p:sp>
        <p:nvSpPr>
          <p:cNvPr id="20" name="TextBox 19"/>
          <p:cNvSpPr txBox="1"/>
          <p:nvPr/>
        </p:nvSpPr>
        <p:spPr>
          <a:xfrm>
            <a:off x="8725296" y="0"/>
            <a:ext cx="418704" cy="369332"/>
          </a:xfrm>
          <a:prstGeom prst="rect">
            <a:avLst/>
          </a:prstGeom>
          <a:noFill/>
        </p:spPr>
        <p:txBody>
          <a:bodyPr wrap="none" rtlCol="0">
            <a:spAutoFit/>
          </a:bodyPr>
          <a:lstStyle/>
          <a:p>
            <a:r>
              <a:rPr lang="ru-RU" dirty="0" smtClean="0"/>
              <a:t>26</a:t>
            </a:r>
            <a:endParaRPr lang="ru-RU"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5172" y="-170323"/>
            <a:ext cx="8229600" cy="634082"/>
          </a:xfrm>
        </p:spPr>
        <p:txBody>
          <a:bodyPr>
            <a:normAutofit/>
          </a:bodyPr>
          <a:lstStyle/>
          <a:p>
            <a:pPr algn="ctr"/>
            <a:r>
              <a:rPr lang="ru-RU" sz="1800" b="1" i="1" dirty="0" smtClean="0">
                <a:solidFill>
                  <a:srgbClr val="002060"/>
                </a:solidFill>
                <a:latin typeface="Times New Roman" pitchFamily="18" charset="0"/>
                <a:cs typeface="Times New Roman" pitchFamily="18" charset="0"/>
              </a:rPr>
              <a:t>Нам есть чем пополнить портфолио</a:t>
            </a:r>
            <a:endParaRPr lang="ru-RU" sz="1800" b="1" i="1" dirty="0">
              <a:solidFill>
                <a:srgbClr val="002060"/>
              </a:solidFill>
              <a:latin typeface="Times New Roman" pitchFamily="18" charset="0"/>
              <a:cs typeface="Times New Roman" pitchFamily="18" charset="0"/>
            </a:endParaRPr>
          </a:p>
        </p:txBody>
      </p:sp>
      <p:pic>
        <p:nvPicPr>
          <p:cNvPr id="3" name="Picture 2"/>
          <p:cNvPicPr>
            <a:picLocks noChangeAspect="1" noChangeArrowheads="1"/>
          </p:cNvPicPr>
          <p:nvPr/>
        </p:nvPicPr>
        <p:blipFill>
          <a:blip r:embed="rId2"/>
          <a:srcRect/>
          <a:stretch>
            <a:fillRect/>
          </a:stretch>
        </p:blipFill>
        <p:spPr bwMode="auto">
          <a:xfrm>
            <a:off x="3268122" y="441288"/>
            <a:ext cx="2784676" cy="2088507"/>
          </a:xfrm>
          <a:prstGeom prst="rect">
            <a:avLst/>
          </a:prstGeom>
          <a:noFill/>
          <a:ln w="9525">
            <a:noFill/>
            <a:miter lim="800000"/>
            <a:headEnd/>
            <a:tailEnd/>
          </a:ln>
          <a:effectLst/>
        </p:spPr>
      </p:pic>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l="23889" r="23600"/>
          <a:stretch/>
        </p:blipFill>
        <p:spPr bwMode="auto">
          <a:xfrm rot="1848826">
            <a:off x="5656725" y="2114624"/>
            <a:ext cx="1457742" cy="2082072"/>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1027" name="Picture 3"/>
          <p:cNvPicPr>
            <a:picLocks noChangeAspect="1" noChangeArrowheads="1"/>
          </p:cNvPicPr>
          <p:nvPr/>
        </p:nvPicPr>
        <p:blipFill rotWithShape="1">
          <a:blip r:embed="rId4" cstate="print">
            <a:extLst>
              <a:ext uri="{28A0092B-C50C-407E-A947-70E740481C1C}">
                <a14:useLocalDpi xmlns:a14="http://schemas.microsoft.com/office/drawing/2010/main" xmlns="" val="0"/>
              </a:ext>
            </a:extLst>
          </a:blip>
          <a:srcRect l="23493" r="23983"/>
          <a:stretch/>
        </p:blipFill>
        <p:spPr bwMode="auto">
          <a:xfrm>
            <a:off x="3892294" y="3880577"/>
            <a:ext cx="1669680" cy="2384186"/>
          </a:xfrm>
          <a:prstGeom prst="rect">
            <a:avLst/>
          </a:prstGeom>
          <a:noFill/>
          <a:ln w="9525">
            <a:solidFill>
              <a:schemeClr val="tx1"/>
            </a:solidFill>
            <a:miter lim="800000"/>
            <a:headEnd/>
            <a:tailEnd/>
          </a:ln>
          <a:extLst>
            <a:ext uri="{909E8E84-426E-40DD-AFC4-6F175D3DCCD1}">
              <a14:hiddenFill xmlns:a14="http://schemas.microsoft.com/office/drawing/2010/main" xmlns="">
                <a:solidFill>
                  <a:schemeClr val="accent1"/>
                </a:solidFill>
              </a14:hiddenFill>
            </a:ext>
          </a:extLst>
        </p:spPr>
      </p:pic>
      <p:pic>
        <p:nvPicPr>
          <p:cNvPr id="1028" name="Picture 4"/>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l="21806" r="22217"/>
          <a:stretch/>
        </p:blipFill>
        <p:spPr bwMode="auto">
          <a:xfrm rot="20250801">
            <a:off x="1039811" y="4114237"/>
            <a:ext cx="1665443" cy="2231450"/>
          </a:xfrm>
          <a:prstGeom prst="rect">
            <a:avLst/>
          </a:prstGeom>
          <a:noFill/>
          <a:ln w="38100">
            <a:solidFill>
              <a:schemeClr val="accent1"/>
            </a:solidFill>
            <a:miter lim="800000"/>
            <a:headEnd/>
            <a:tailEnd/>
          </a:ln>
          <a:extLst>
            <a:ext uri="{909E8E84-426E-40DD-AFC4-6F175D3DCCD1}">
              <a14:hiddenFill xmlns:a14="http://schemas.microsoft.com/office/drawing/2010/main" xmlns="">
                <a:solidFill>
                  <a:schemeClr val="accent1"/>
                </a:solidFill>
              </a14:hiddenFill>
            </a:ext>
          </a:extLst>
        </p:spPr>
      </p:pic>
      <p:pic>
        <p:nvPicPr>
          <p:cNvPr id="7" name="Picture 2" descr="C:\Users\МБДОУ ДС 28\Desktop\1.ti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rot="20344902">
            <a:off x="982498" y="439754"/>
            <a:ext cx="1706152" cy="2412331"/>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4" descr="C:\Users\МБДОУ ДС 28\Desktop\2.tif"/>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1934784">
            <a:off x="6788865" y="3918935"/>
            <a:ext cx="1728318" cy="2440341"/>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3" descr="C:\Users\МБДОУ ДС 28\Desktop\3.t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rot="1681692">
            <a:off x="7148462" y="452902"/>
            <a:ext cx="1566899" cy="2215441"/>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5" descr="C:\Users\МБДОУ ДС 28\Desktop\4.tif"/>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rot="20477033">
            <a:off x="2162718" y="2236003"/>
            <a:ext cx="1344287" cy="1900690"/>
          </a:xfrm>
          <a:prstGeom prst="rect">
            <a:avLst/>
          </a:prstGeom>
          <a:noFill/>
          <a:ln w="38100">
            <a:solidFill>
              <a:srgbClr val="0070C0"/>
            </a:solidFill>
          </a:ln>
          <a:extLst>
            <a:ext uri="{909E8E84-426E-40DD-AFC4-6F175D3DCCD1}">
              <a14:hiddenFill xmlns:a14="http://schemas.microsoft.com/office/drawing/2010/main" xmlns="">
                <a:solidFill>
                  <a:srgbClr val="FFFFFF"/>
                </a:solidFill>
              </a14:hiddenFill>
            </a:ext>
          </a:extLst>
        </p:spPr>
      </p:pic>
      <p:sp>
        <p:nvSpPr>
          <p:cNvPr id="11" name="Номер слайда 10"/>
          <p:cNvSpPr>
            <a:spLocks noGrp="1"/>
          </p:cNvSpPr>
          <p:nvPr>
            <p:ph type="sldNum" sz="quarter" idx="12"/>
          </p:nvPr>
        </p:nvSpPr>
        <p:spPr/>
        <p:txBody>
          <a:bodyPr/>
          <a:lstStyle/>
          <a:p>
            <a:fld id="{47EC8064-8DCE-4935-ABCD-0176FC871D19}" type="slidenum">
              <a:rPr lang="ru-RU" smtClean="0"/>
              <a:pPr/>
              <a:t>27</a:t>
            </a:fld>
            <a:endParaRPr lang="ru-RU"/>
          </a:p>
        </p:txBody>
      </p:sp>
      <p:sp>
        <p:nvSpPr>
          <p:cNvPr id="12" name="TextBox 11"/>
          <p:cNvSpPr txBox="1"/>
          <p:nvPr/>
        </p:nvSpPr>
        <p:spPr>
          <a:xfrm>
            <a:off x="8725296" y="0"/>
            <a:ext cx="418704" cy="369332"/>
          </a:xfrm>
          <a:prstGeom prst="rect">
            <a:avLst/>
          </a:prstGeom>
          <a:noFill/>
        </p:spPr>
        <p:txBody>
          <a:bodyPr wrap="none" rtlCol="0">
            <a:spAutoFit/>
          </a:bodyPr>
          <a:lstStyle/>
          <a:p>
            <a:r>
              <a:rPr lang="ru-RU" dirty="0" smtClean="0"/>
              <a:t>27</a:t>
            </a:r>
            <a:endParaRPr lang="ru-RU" dirty="0"/>
          </a:p>
        </p:txBody>
      </p:sp>
    </p:spTree>
    <p:extLst>
      <p:ext uri="{BB962C8B-B14F-4D97-AF65-F5344CB8AC3E}">
        <p14:creationId xmlns:p14="http://schemas.microsoft.com/office/powerpoint/2010/main" xmlns="" val="3462950102"/>
      </p:ext>
    </p:extLst>
  </p:cSld>
  <p:clrMapOvr>
    <a:masterClrMapping/>
  </p:clrMapOvr>
  <p:transition advClick="0" advTm="500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p:cNvGraphicFramePr>
            <a:graphicFrameLocks noGrp="1"/>
          </p:cNvGraphicFramePr>
          <p:nvPr>
            <p:extLst>
              <p:ext uri="{D42A27DB-BD31-4B8C-83A1-F6EECF244321}">
                <p14:modId xmlns:p14="http://schemas.microsoft.com/office/powerpoint/2010/main" xmlns="" val="1289883190"/>
              </p:ext>
            </p:extLst>
          </p:nvPr>
        </p:nvGraphicFramePr>
        <p:xfrm>
          <a:off x="1510750" y="2226365"/>
          <a:ext cx="6506815" cy="4340086"/>
        </p:xfrm>
        <a:graphic>
          <a:graphicData uri="http://schemas.openxmlformats.org/drawingml/2006/table">
            <a:tbl>
              <a:tblPr firstRow="1" bandRow="1">
                <a:tableStyleId>{5C22544A-7EE6-4342-B048-85BDC9FD1C3A}</a:tableStyleId>
              </a:tblPr>
              <a:tblGrid>
                <a:gridCol w="4742467">
                  <a:extLst>
                    <a:ext uri="{9D8B030D-6E8A-4147-A177-3AD203B41FA5}">
                      <a16:colId xmlns:a16="http://schemas.microsoft.com/office/drawing/2014/main" xmlns="" val="469236284"/>
                    </a:ext>
                  </a:extLst>
                </a:gridCol>
                <a:gridCol w="1764348"/>
              </a:tblGrid>
              <a:tr h="593250">
                <a:tc>
                  <a:txBody>
                    <a:bodyPr/>
                    <a:lstStyle/>
                    <a:p>
                      <a:pPr algn="ctr"/>
                      <a:r>
                        <a:rPr lang="ru-RU" sz="1600" dirty="0" smtClean="0">
                          <a:latin typeface="Times New Roman" pitchFamily="18" charset="0"/>
                          <a:cs typeface="Times New Roman" pitchFamily="18" charset="0"/>
                        </a:rPr>
                        <a:t>Тема</a:t>
                      </a:r>
                      <a:endParaRPr lang="ru-RU" sz="1600" dirty="0">
                        <a:latin typeface="Times New Roman" pitchFamily="18" charset="0"/>
                        <a:cs typeface="Times New Roman" pitchFamily="18" charset="0"/>
                      </a:endParaRPr>
                    </a:p>
                  </a:txBody>
                  <a:tcPr marL="68580" marR="68580"/>
                </a:tc>
                <a:tc>
                  <a:txBody>
                    <a:bodyPr/>
                    <a:lstStyle/>
                    <a:p>
                      <a:pPr algn="ctr"/>
                      <a:r>
                        <a:rPr lang="ru-RU" sz="1600" dirty="0" smtClean="0">
                          <a:latin typeface="Times New Roman" pitchFamily="18" charset="0"/>
                          <a:cs typeface="Times New Roman" pitchFamily="18" charset="0"/>
                        </a:rPr>
                        <a:t>Форма транслирования</a:t>
                      </a:r>
                      <a:endParaRPr lang="ru-RU" sz="1600" dirty="0">
                        <a:latin typeface="Times New Roman" pitchFamily="18" charset="0"/>
                        <a:cs typeface="Times New Roman" pitchFamily="18" charset="0"/>
                      </a:endParaRPr>
                    </a:p>
                  </a:txBody>
                  <a:tcPr marL="68580" marR="68580"/>
                </a:tc>
                <a:extLst>
                  <a:ext uri="{0D108BD9-81ED-4DB2-BD59-A6C34878D82A}">
                    <a16:rowId xmlns:a16="http://schemas.microsoft.com/office/drawing/2014/main" xmlns="" val="347111032"/>
                  </a:ext>
                </a:extLst>
              </a:tr>
              <a:tr h="312237">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latin typeface="Times New Roman" pitchFamily="18" charset="0"/>
                          <a:cs typeface="Times New Roman" pitchFamily="18" charset="0"/>
                        </a:rPr>
                        <a:t>Федеральный уровень</a:t>
                      </a:r>
                    </a:p>
                  </a:txBody>
                  <a:tcPr marL="68580" marR="68580"/>
                </a:tc>
                <a:tc hMerge="1">
                  <a:txBody>
                    <a:bodyPr/>
                    <a:lstStyle/>
                    <a:p>
                      <a:endParaRPr lang="ru-RU"/>
                    </a:p>
                  </a:txBody>
                  <a:tcPr/>
                </a:tc>
                <a:extLst>
                  <a:ext uri="{0D108BD9-81ED-4DB2-BD59-A6C34878D82A}">
                    <a16:rowId xmlns:a16="http://schemas.microsoft.com/office/drawing/2014/main" xmlns="" val="236391168"/>
                  </a:ext>
                </a:extLst>
              </a:tr>
              <a:tr h="530801">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b="0" dirty="0" smtClean="0">
                          <a:latin typeface="Times New Roman" pitchFamily="18" charset="0"/>
                          <a:cs typeface="Times New Roman" pitchFamily="18" charset="0"/>
                        </a:rPr>
                        <a:t>Всероссийская занимательная викторина по музыке «Музыкальная карусель» </a:t>
                      </a:r>
                      <a:r>
                        <a:rPr lang="ru-RU" sz="1400" b="0" dirty="0" err="1" smtClean="0">
                          <a:latin typeface="Times New Roman" pitchFamily="18" charset="0"/>
                          <a:cs typeface="Times New Roman" pitchFamily="18" charset="0"/>
                        </a:rPr>
                        <a:t>Анакин</a:t>
                      </a:r>
                      <a:r>
                        <a:rPr lang="ru-RU" sz="1400" b="0" dirty="0" smtClean="0">
                          <a:latin typeface="Times New Roman" pitchFamily="18" charset="0"/>
                          <a:cs typeface="Times New Roman" pitchFamily="18" charset="0"/>
                        </a:rPr>
                        <a:t> Дима</a:t>
                      </a:r>
                    </a:p>
                  </a:txBody>
                  <a:tcPr marL="68580" marR="68580"/>
                </a:tc>
                <a:tc>
                  <a:txBody>
                    <a:bodyPr/>
                    <a:lstStyle/>
                    <a:p>
                      <a:pPr algn="ctr"/>
                      <a:r>
                        <a:rPr lang="ru-RU" sz="1400" dirty="0" smtClean="0">
                          <a:latin typeface="Times New Roman" pitchFamily="18" charset="0"/>
                          <a:cs typeface="Times New Roman" pitchFamily="18" charset="0"/>
                        </a:rPr>
                        <a:t>Викторина</a:t>
                      </a:r>
                    </a:p>
                    <a:p>
                      <a:pPr algn="ctr"/>
                      <a:r>
                        <a:rPr lang="en-US" sz="1400" dirty="0" smtClean="0">
                          <a:latin typeface="Times New Roman" pitchFamily="18" charset="0"/>
                          <a:cs typeface="Times New Roman" pitchFamily="18" charset="0"/>
                        </a:rPr>
                        <a:t>I</a:t>
                      </a:r>
                      <a:r>
                        <a:rPr lang="ru-RU" sz="1400" dirty="0" smtClean="0">
                          <a:latin typeface="Times New Roman" pitchFamily="18" charset="0"/>
                          <a:cs typeface="Times New Roman" pitchFamily="18" charset="0"/>
                        </a:rPr>
                        <a:t> место</a:t>
                      </a:r>
                      <a:endParaRPr lang="ru-RU" sz="1400" dirty="0">
                        <a:latin typeface="Times New Roman" pitchFamily="18" charset="0"/>
                        <a:cs typeface="Times New Roman" pitchFamily="18" charset="0"/>
                      </a:endParaRPr>
                    </a:p>
                  </a:txBody>
                  <a:tcPr marL="68580" marR="68580"/>
                </a:tc>
                <a:extLst>
                  <a:ext uri="{0D108BD9-81ED-4DB2-BD59-A6C34878D82A}">
                    <a16:rowId xmlns:a16="http://schemas.microsoft.com/office/drawing/2014/main" xmlns="" val="1409784754"/>
                  </a:ext>
                </a:extLst>
              </a:tr>
              <a:tr h="530801">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itchFamily="18" charset="0"/>
                          <a:cs typeface="Times New Roman" pitchFamily="18" charset="0"/>
                        </a:rPr>
                        <a:t> Всероссийская занимательная викторина по музыке «Любимая песенка» Иванова Лада</a:t>
                      </a:r>
                    </a:p>
                  </a:txBody>
                  <a:tcPr marL="68580" marR="68580"/>
                </a:tc>
                <a:tc>
                  <a:txBody>
                    <a:bodyPr/>
                    <a:lstStyle/>
                    <a:p>
                      <a:pPr algn="ctr"/>
                      <a:r>
                        <a:rPr lang="ru-RU" sz="1400" dirty="0" smtClean="0">
                          <a:latin typeface="Times New Roman" pitchFamily="18" charset="0"/>
                          <a:cs typeface="Times New Roman" pitchFamily="18" charset="0"/>
                        </a:rPr>
                        <a:t>Викторина</a:t>
                      </a:r>
                    </a:p>
                    <a:p>
                      <a:pPr algn="ctr"/>
                      <a:r>
                        <a:rPr lang="en-US" sz="1400" dirty="0" smtClean="0">
                          <a:latin typeface="Times New Roman" pitchFamily="18" charset="0"/>
                          <a:cs typeface="Times New Roman" pitchFamily="18" charset="0"/>
                        </a:rPr>
                        <a:t>I</a:t>
                      </a:r>
                      <a:r>
                        <a:rPr lang="ru-RU" sz="1400" dirty="0" smtClean="0">
                          <a:latin typeface="Times New Roman" pitchFamily="18" charset="0"/>
                          <a:cs typeface="Times New Roman" pitchFamily="18" charset="0"/>
                        </a:rPr>
                        <a:t> место</a:t>
                      </a:r>
                      <a:endParaRPr lang="ru-RU" sz="1400" dirty="0">
                        <a:latin typeface="Times New Roman" pitchFamily="18" charset="0"/>
                        <a:cs typeface="Times New Roman" pitchFamily="18" charset="0"/>
                      </a:endParaRPr>
                    </a:p>
                  </a:txBody>
                  <a:tcPr marL="68580" marR="68580"/>
                </a:tc>
                <a:extLst>
                  <a:ext uri="{0D108BD9-81ED-4DB2-BD59-A6C34878D82A}">
                    <a16:rowId xmlns:a16="http://schemas.microsoft.com/office/drawing/2014/main" xmlns="" val="10003"/>
                  </a:ext>
                </a:extLst>
              </a:tr>
              <a:tr h="1405064">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itchFamily="18" charset="0"/>
                          <a:cs typeface="Times New Roman" pitchFamily="18" charset="0"/>
                        </a:rPr>
                        <a:t>Всероссийская познавательная викторина по музыке «Музыкальные нотки» </a:t>
                      </a:r>
                      <a:r>
                        <a:rPr lang="ru-RU" sz="1400" dirty="0" err="1" smtClean="0">
                          <a:latin typeface="Times New Roman" pitchFamily="18" charset="0"/>
                          <a:cs typeface="Times New Roman" pitchFamily="18" charset="0"/>
                        </a:rPr>
                        <a:t>Анакин</a:t>
                      </a:r>
                      <a:r>
                        <a:rPr lang="ru-RU" sz="1400" dirty="0" smtClean="0">
                          <a:latin typeface="Times New Roman" pitchFamily="18" charset="0"/>
                          <a:cs typeface="Times New Roman" pitchFamily="18" charset="0"/>
                        </a:rPr>
                        <a:t> Дима</a:t>
                      </a:r>
                    </a:p>
                    <a:p>
                      <a:pPr marL="0" marR="0" indent="0" algn="just" defTabSz="914400" rtl="0" eaLnBrk="1" fontAlgn="auto" latinLnBrk="0" hangingPunct="1">
                        <a:lnSpc>
                          <a:spcPct val="100000"/>
                        </a:lnSpc>
                        <a:spcBef>
                          <a:spcPts val="0"/>
                        </a:spcBef>
                        <a:spcAft>
                          <a:spcPts val="0"/>
                        </a:spcAft>
                        <a:buClrTx/>
                        <a:buSzTx/>
                        <a:buFontTx/>
                        <a:buNone/>
                        <a:tabLst/>
                        <a:defRPr/>
                      </a:pPr>
                      <a:endParaRPr lang="ru-RU" sz="1400" dirty="0" smtClean="0">
                        <a:latin typeface="Times New Roman" pitchFamily="18" charset="0"/>
                        <a:cs typeface="Times New Roman" pitchFamily="18" charset="0"/>
                      </a:endParaRPr>
                    </a:p>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itchFamily="18" charset="0"/>
                          <a:cs typeface="Times New Roman" pitchFamily="18" charset="0"/>
                        </a:rPr>
                        <a:t>Всероссийская познавательная викторина по музыке «Музыкальный турнир» Тимофеев Илья</a:t>
                      </a:r>
                    </a:p>
                  </a:txBody>
                  <a:tcPr marL="68580" marR="68580"/>
                </a:tc>
                <a:tc>
                  <a:txBody>
                    <a:bodyPr/>
                    <a:lstStyle/>
                    <a:p>
                      <a:pPr algn="ctr"/>
                      <a:r>
                        <a:rPr lang="ru-RU" sz="1400" dirty="0" smtClean="0">
                          <a:latin typeface="Times New Roman" pitchFamily="18" charset="0"/>
                          <a:cs typeface="Times New Roman" pitchFamily="18" charset="0"/>
                        </a:rPr>
                        <a:t>Викторина</a:t>
                      </a:r>
                    </a:p>
                    <a:p>
                      <a:pPr algn="ctr"/>
                      <a:r>
                        <a:rPr lang="en-US" sz="1400" dirty="0" smtClean="0">
                          <a:latin typeface="Times New Roman" pitchFamily="18" charset="0"/>
                          <a:cs typeface="Times New Roman" pitchFamily="18" charset="0"/>
                        </a:rPr>
                        <a:t>I</a:t>
                      </a:r>
                      <a:r>
                        <a:rPr lang="ru-RU" sz="1400" dirty="0" smtClean="0">
                          <a:latin typeface="Times New Roman" pitchFamily="18" charset="0"/>
                          <a:cs typeface="Times New Roman" pitchFamily="18" charset="0"/>
                        </a:rPr>
                        <a:t> место</a:t>
                      </a:r>
                    </a:p>
                    <a:p>
                      <a:pPr algn="ctr"/>
                      <a:endParaRPr lang="ru-RU" sz="1400" dirty="0" smtClean="0">
                        <a:latin typeface="Times New Roman" pitchFamily="18" charset="0"/>
                        <a:cs typeface="Times New Roman" pitchFamily="18" charset="0"/>
                      </a:endParaRPr>
                    </a:p>
                    <a:p>
                      <a:pPr algn="ctr"/>
                      <a:r>
                        <a:rPr lang="ru-RU" sz="1400" dirty="0" smtClean="0">
                          <a:latin typeface="Times New Roman" pitchFamily="18" charset="0"/>
                          <a:cs typeface="Times New Roman" pitchFamily="18" charset="0"/>
                        </a:rPr>
                        <a:t>Викторина</a:t>
                      </a:r>
                    </a:p>
                    <a:p>
                      <a:pPr algn="ctr"/>
                      <a:r>
                        <a:rPr lang="en-US" sz="1400" dirty="0" smtClean="0">
                          <a:latin typeface="Times New Roman" pitchFamily="18" charset="0"/>
                          <a:cs typeface="Times New Roman" pitchFamily="18" charset="0"/>
                        </a:rPr>
                        <a:t>I</a:t>
                      </a:r>
                      <a:r>
                        <a:rPr lang="ru-RU" sz="1400" dirty="0" smtClean="0">
                          <a:latin typeface="Times New Roman" pitchFamily="18" charset="0"/>
                          <a:cs typeface="Times New Roman" pitchFamily="18" charset="0"/>
                        </a:rPr>
                        <a:t> место</a:t>
                      </a:r>
                    </a:p>
                    <a:p>
                      <a:pPr algn="ctr"/>
                      <a:endParaRPr lang="ru-RU" sz="1400" dirty="0">
                        <a:latin typeface="Times New Roman" pitchFamily="18" charset="0"/>
                        <a:cs typeface="Times New Roman" pitchFamily="18" charset="0"/>
                      </a:endParaRPr>
                    </a:p>
                  </a:txBody>
                  <a:tcPr marL="68580" marR="68580"/>
                </a:tc>
                <a:extLst>
                  <a:ext uri="{0D108BD9-81ED-4DB2-BD59-A6C34878D82A}">
                    <a16:rowId xmlns:a16="http://schemas.microsoft.com/office/drawing/2014/main" xmlns="" val="10004"/>
                  </a:ext>
                </a:extLst>
              </a:tr>
              <a:tr h="967933">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itchFamily="18" charset="0"/>
                          <a:cs typeface="Times New Roman" pitchFamily="18" charset="0"/>
                        </a:rPr>
                        <a:t>Всероссийская занимательная викторина по музыке «Зимняя песенка» Храмов Даня</a:t>
                      </a:r>
                    </a:p>
                    <a:p>
                      <a:pPr marL="0" marR="0" indent="0" algn="just" defTabSz="914400" rtl="0" eaLnBrk="1" fontAlgn="auto" latinLnBrk="0" hangingPunct="1">
                        <a:lnSpc>
                          <a:spcPct val="100000"/>
                        </a:lnSpc>
                        <a:spcBef>
                          <a:spcPts val="0"/>
                        </a:spcBef>
                        <a:spcAft>
                          <a:spcPts val="0"/>
                        </a:spcAft>
                        <a:buClrTx/>
                        <a:buSzTx/>
                        <a:buFontTx/>
                        <a:buNone/>
                        <a:tabLst/>
                        <a:defRPr/>
                      </a:pPr>
                      <a:r>
                        <a:rPr lang="ru-RU" sz="1400" dirty="0" smtClean="0">
                          <a:latin typeface="Times New Roman" pitchFamily="18" charset="0"/>
                          <a:cs typeface="Times New Roman" pitchFamily="18" charset="0"/>
                        </a:rPr>
                        <a:t>Всероссийская занимательная викторина по музыке «Заколдованные</a:t>
                      </a:r>
                      <a:r>
                        <a:rPr lang="ru-RU" sz="1400" baseline="0" dirty="0" smtClean="0">
                          <a:latin typeface="Times New Roman" pitchFamily="18" charset="0"/>
                          <a:cs typeface="Times New Roman" pitchFamily="18" charset="0"/>
                        </a:rPr>
                        <a:t> песенки»» Горшкова Юля</a:t>
                      </a:r>
                      <a:endParaRPr lang="ru-RU" sz="1400" dirty="0" smtClean="0">
                        <a:latin typeface="Times New Roman" pitchFamily="18" charset="0"/>
                        <a:cs typeface="Times New Roman" pitchFamily="18" charset="0"/>
                      </a:endParaRPr>
                    </a:p>
                  </a:txBody>
                  <a:tcPr marL="68580" marR="68580"/>
                </a:tc>
                <a:tc>
                  <a:txBody>
                    <a:bodyPr/>
                    <a:lstStyle/>
                    <a:p>
                      <a:pPr algn="ctr"/>
                      <a:r>
                        <a:rPr lang="ru-RU" sz="1400" dirty="0" smtClean="0">
                          <a:latin typeface="Times New Roman" pitchFamily="18" charset="0"/>
                          <a:cs typeface="Times New Roman" pitchFamily="18" charset="0"/>
                        </a:rPr>
                        <a:t>Викторина</a:t>
                      </a:r>
                    </a:p>
                    <a:p>
                      <a:pPr algn="ctr"/>
                      <a:r>
                        <a:rPr lang="en-US" sz="1400" dirty="0" smtClean="0">
                          <a:latin typeface="Times New Roman" pitchFamily="18" charset="0"/>
                          <a:cs typeface="Times New Roman" pitchFamily="18" charset="0"/>
                        </a:rPr>
                        <a:t>I</a:t>
                      </a:r>
                      <a:r>
                        <a:rPr lang="ru-RU" sz="1400" dirty="0" smtClean="0">
                          <a:latin typeface="Times New Roman" pitchFamily="18" charset="0"/>
                          <a:cs typeface="Times New Roman" pitchFamily="18" charset="0"/>
                        </a:rPr>
                        <a:t> место</a:t>
                      </a:r>
                    </a:p>
                    <a:p>
                      <a:pPr algn="ctr"/>
                      <a:endParaRPr lang="ru-RU" sz="1400" dirty="0">
                        <a:latin typeface="Times New Roman" pitchFamily="18" charset="0"/>
                        <a:cs typeface="Times New Roman" pitchFamily="18" charset="0"/>
                      </a:endParaRPr>
                    </a:p>
                  </a:txBody>
                  <a:tcPr marL="68580" marR="68580"/>
                </a:tc>
                <a:extLst>
                  <a:ext uri="{0D108BD9-81ED-4DB2-BD59-A6C34878D82A}">
                    <a16:rowId xmlns:a16="http://schemas.microsoft.com/office/drawing/2014/main" xmlns="" val="10005"/>
                  </a:ext>
                </a:extLst>
              </a:tr>
            </a:tbl>
          </a:graphicData>
        </a:graphic>
      </p:graphicFrame>
      <p:pic>
        <p:nvPicPr>
          <p:cNvPr id="8" name="Рисунок 7"/>
          <p:cNvPicPr/>
          <p:nvPr/>
        </p:nvPicPr>
        <p:blipFill>
          <a:blip r:embed="rId2" cstate="print"/>
          <a:srcRect l="32091" t="1929" r="30204" b="9004"/>
          <a:stretch>
            <a:fillRect/>
          </a:stretch>
        </p:blipFill>
        <p:spPr bwMode="auto">
          <a:xfrm rot="872369">
            <a:off x="7960174" y="2067273"/>
            <a:ext cx="779548" cy="1071546"/>
          </a:xfrm>
          <a:prstGeom prst="rect">
            <a:avLst/>
          </a:prstGeom>
          <a:noFill/>
          <a:ln w="9525">
            <a:noFill/>
            <a:miter lim="800000"/>
            <a:headEnd/>
            <a:tailEnd/>
          </a:ln>
        </p:spPr>
      </p:pic>
      <p:pic>
        <p:nvPicPr>
          <p:cNvPr id="9" name="Рисунок 8"/>
          <p:cNvPicPr/>
          <p:nvPr/>
        </p:nvPicPr>
        <p:blipFill>
          <a:blip r:embed="rId3" cstate="print"/>
          <a:srcRect l="43531" t="2894" r="26218" b="20579"/>
          <a:stretch>
            <a:fillRect/>
          </a:stretch>
        </p:blipFill>
        <p:spPr bwMode="auto">
          <a:xfrm rot="1041766">
            <a:off x="562566" y="5226267"/>
            <a:ext cx="767323" cy="1127844"/>
          </a:xfrm>
          <a:prstGeom prst="rect">
            <a:avLst/>
          </a:prstGeom>
          <a:noFill/>
          <a:ln w="9525">
            <a:noFill/>
            <a:miter lim="800000"/>
            <a:headEnd/>
            <a:tailEnd/>
          </a:ln>
        </p:spPr>
      </p:pic>
      <p:pic>
        <p:nvPicPr>
          <p:cNvPr id="11" name="Рисунок 10"/>
          <p:cNvPicPr/>
          <p:nvPr/>
        </p:nvPicPr>
        <p:blipFill>
          <a:blip r:embed="rId4" cstate="print"/>
          <a:srcRect l="42438" t="1929" r="24587" b="7653"/>
          <a:stretch>
            <a:fillRect/>
          </a:stretch>
        </p:blipFill>
        <p:spPr bwMode="auto">
          <a:xfrm rot="1389553">
            <a:off x="8027352" y="4917043"/>
            <a:ext cx="720080" cy="1127844"/>
          </a:xfrm>
          <a:prstGeom prst="rect">
            <a:avLst/>
          </a:prstGeom>
          <a:noFill/>
          <a:ln w="9525">
            <a:noFill/>
            <a:miter lim="800000"/>
            <a:headEnd/>
            <a:tailEnd/>
          </a:ln>
        </p:spPr>
      </p:pic>
      <p:pic>
        <p:nvPicPr>
          <p:cNvPr id="12" name="Рисунок 11"/>
          <p:cNvPicPr/>
          <p:nvPr/>
        </p:nvPicPr>
        <p:blipFill>
          <a:blip r:embed="rId5" cstate="print"/>
          <a:srcRect l="46968" t="6431" r="28935" b="32154"/>
          <a:stretch>
            <a:fillRect/>
          </a:stretch>
        </p:blipFill>
        <p:spPr bwMode="auto">
          <a:xfrm rot="1238293">
            <a:off x="8078645" y="3434617"/>
            <a:ext cx="715772" cy="1128782"/>
          </a:xfrm>
          <a:prstGeom prst="rect">
            <a:avLst/>
          </a:prstGeom>
          <a:noFill/>
          <a:ln w="9525">
            <a:noFill/>
            <a:miter lim="800000"/>
            <a:headEnd/>
            <a:tailEnd/>
          </a:ln>
        </p:spPr>
      </p:pic>
      <p:pic>
        <p:nvPicPr>
          <p:cNvPr id="10" name="Рисунок 9"/>
          <p:cNvPicPr/>
          <p:nvPr/>
        </p:nvPicPr>
        <p:blipFill>
          <a:blip r:embed="rId6" cstate="print"/>
          <a:srcRect l="34659" t="13183" r="36183" b="10611"/>
          <a:stretch>
            <a:fillRect/>
          </a:stretch>
        </p:blipFill>
        <p:spPr bwMode="auto">
          <a:xfrm rot="1142319">
            <a:off x="601280" y="3902170"/>
            <a:ext cx="748273" cy="1142984"/>
          </a:xfrm>
          <a:prstGeom prst="rect">
            <a:avLst/>
          </a:prstGeom>
          <a:noFill/>
          <a:ln w="9525">
            <a:noFill/>
            <a:miter lim="800000"/>
            <a:headEnd/>
            <a:tailEnd/>
          </a:ln>
        </p:spPr>
      </p:pic>
      <p:pic>
        <p:nvPicPr>
          <p:cNvPr id="13" name="Рисунок 12"/>
          <p:cNvPicPr/>
          <p:nvPr/>
        </p:nvPicPr>
        <p:blipFill>
          <a:blip r:embed="rId7" cstate="print"/>
          <a:srcRect l="34659" t="11990" r="36183" b="4823"/>
          <a:stretch>
            <a:fillRect/>
          </a:stretch>
        </p:blipFill>
        <p:spPr bwMode="auto">
          <a:xfrm rot="1118569">
            <a:off x="695616" y="2501131"/>
            <a:ext cx="702610" cy="1124495"/>
          </a:xfrm>
          <a:prstGeom prst="rect">
            <a:avLst/>
          </a:prstGeom>
          <a:noFill/>
          <a:ln w="9525">
            <a:noFill/>
            <a:miter lim="800000"/>
            <a:headEnd/>
            <a:tailEnd/>
          </a:ln>
        </p:spPr>
      </p:pic>
      <p:sp>
        <p:nvSpPr>
          <p:cNvPr id="14" name="Прямоугольник 13"/>
          <p:cNvSpPr/>
          <p:nvPr/>
        </p:nvSpPr>
        <p:spPr>
          <a:xfrm>
            <a:off x="2357422" y="142852"/>
            <a:ext cx="4220643" cy="400110"/>
          </a:xfrm>
          <a:prstGeom prst="rect">
            <a:avLst/>
          </a:prstGeom>
        </p:spPr>
        <p:txBody>
          <a:bodyPr wrap="none">
            <a:spAutoFit/>
          </a:bodyPr>
          <a:lstStyle/>
          <a:p>
            <a:r>
              <a:rPr lang="ru-RU" sz="2000" b="1" i="1" dirty="0" smtClean="0">
                <a:solidFill>
                  <a:srgbClr val="002060"/>
                </a:solidFill>
                <a:latin typeface="Times New Roman" pitchFamily="18" charset="0"/>
                <a:cs typeface="Times New Roman" pitchFamily="18" charset="0"/>
              </a:rPr>
              <a:t>Принимаем участие в викторинах </a:t>
            </a:r>
            <a:endParaRPr lang="ru-RU" sz="2000" b="1" i="1" dirty="0">
              <a:solidFill>
                <a:srgbClr val="FF0000"/>
              </a:solidFill>
              <a:latin typeface="Times New Roman" pitchFamily="18" charset="0"/>
              <a:cs typeface="Times New Roman" pitchFamily="18" charset="0"/>
            </a:endParaRPr>
          </a:p>
        </p:txBody>
      </p:sp>
      <p:sp>
        <p:nvSpPr>
          <p:cNvPr id="15" name="TextBox 14"/>
          <p:cNvSpPr txBox="1"/>
          <p:nvPr/>
        </p:nvSpPr>
        <p:spPr>
          <a:xfrm>
            <a:off x="1033670" y="450574"/>
            <a:ext cx="7779027" cy="2092881"/>
          </a:xfrm>
          <a:prstGeom prst="rect">
            <a:avLst/>
          </a:prstGeom>
          <a:noFill/>
        </p:spPr>
        <p:txBody>
          <a:bodyPr wrap="square" rtlCol="0">
            <a:spAutoFit/>
          </a:bodyPr>
          <a:lstStyle/>
          <a:p>
            <a:pPr algn="just"/>
            <a:r>
              <a:rPr lang="ru-RU" sz="1600" dirty="0" smtClean="0">
                <a:latin typeface="Times New Roman" pitchFamily="18" charset="0"/>
                <a:cs typeface="Times New Roman" pitchFamily="18" charset="0"/>
              </a:rPr>
              <a:t>	Как </a:t>
            </a:r>
            <a:r>
              <a:rPr lang="ru-RU" sz="1600" dirty="0">
                <a:latin typeface="Times New Roman" pitchFamily="18" charset="0"/>
                <a:cs typeface="Times New Roman" pitchFamily="18" charset="0"/>
              </a:rPr>
              <a:t>показывает практика, созданная система условий, средств и форм организации музыкальной деятельности, обеспечивает качественный уровень музыкального развития воспитанников  детского сада, это и высокий уровень развития музыкальных способностей, участие детей в конкурсах, фестивалях,  городских и </a:t>
            </a:r>
            <a:r>
              <a:rPr lang="ru-RU" sz="1600" dirty="0" smtClean="0">
                <a:latin typeface="Times New Roman" pitchFamily="18" charset="0"/>
                <a:cs typeface="Times New Roman" pitchFamily="18" charset="0"/>
              </a:rPr>
              <a:t>региональных </a:t>
            </a:r>
            <a:r>
              <a:rPr lang="ru-RU" sz="1600" dirty="0">
                <a:latin typeface="Times New Roman" pitchFamily="18" charset="0"/>
                <a:cs typeface="Times New Roman" pitchFamily="18" charset="0"/>
              </a:rPr>
              <a:t>мероприятиях ,а также позволяет выйти на современный уровень общения с детьми, родителями, педагогами –всеми участниками образовательного процесса</a:t>
            </a:r>
            <a:r>
              <a:rPr lang="ru-RU" sz="1600" dirty="0" smtClean="0">
                <a:latin typeface="Times New Roman" pitchFamily="18" charset="0"/>
                <a:cs typeface="Times New Roman" pitchFamily="18" charset="0"/>
              </a:rPr>
              <a:t>.</a:t>
            </a:r>
          </a:p>
          <a:p>
            <a:endParaRPr lang="ru-RU" dirty="0"/>
          </a:p>
        </p:txBody>
      </p:sp>
      <p:sp>
        <p:nvSpPr>
          <p:cNvPr id="16" name="Номер слайда 15"/>
          <p:cNvSpPr>
            <a:spLocks noGrp="1"/>
          </p:cNvSpPr>
          <p:nvPr>
            <p:ph type="sldNum" sz="quarter" idx="12"/>
          </p:nvPr>
        </p:nvSpPr>
        <p:spPr/>
        <p:txBody>
          <a:bodyPr/>
          <a:lstStyle/>
          <a:p>
            <a:fld id="{47EC8064-8DCE-4935-ABCD-0176FC871D19}" type="slidenum">
              <a:rPr lang="ru-RU" smtClean="0"/>
              <a:pPr/>
              <a:t>28</a:t>
            </a:fld>
            <a:endParaRPr lang="ru-RU"/>
          </a:p>
        </p:txBody>
      </p:sp>
      <p:sp>
        <p:nvSpPr>
          <p:cNvPr id="17" name="TextBox 16"/>
          <p:cNvSpPr txBox="1"/>
          <p:nvPr/>
        </p:nvSpPr>
        <p:spPr>
          <a:xfrm>
            <a:off x="8725296" y="0"/>
            <a:ext cx="418704" cy="369332"/>
          </a:xfrm>
          <a:prstGeom prst="rect">
            <a:avLst/>
          </a:prstGeom>
          <a:noFill/>
        </p:spPr>
        <p:txBody>
          <a:bodyPr wrap="none" rtlCol="0">
            <a:spAutoFit/>
          </a:bodyPr>
          <a:lstStyle/>
          <a:p>
            <a:r>
              <a:rPr lang="ru-RU" dirty="0" smtClean="0"/>
              <a:t>28</a:t>
            </a:r>
            <a:endParaRPr lang="ru-RU" dirty="0"/>
          </a:p>
        </p:txBody>
      </p:sp>
    </p:spTree>
    <p:extLst>
      <p:ext uri="{BB962C8B-B14F-4D97-AF65-F5344CB8AC3E}">
        <p14:creationId xmlns:p14="http://schemas.microsoft.com/office/powerpoint/2010/main" xmlns="" val="2976423579"/>
      </p:ext>
    </p:extLst>
  </p:cSld>
  <p:clrMapOvr>
    <a:masterClrMapping/>
  </p:clrMapOvr>
  <p:transition advClick="0" advTm="5000"/>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cer\Desktop\Анакин\image (7).jpg"/>
          <p:cNvPicPr>
            <a:picLocks noChangeAspect="1" noChangeArrowheads="1"/>
          </p:cNvPicPr>
          <p:nvPr/>
        </p:nvPicPr>
        <p:blipFill>
          <a:blip r:embed="rId2"/>
          <a:srcRect l="24731"/>
          <a:stretch>
            <a:fillRect/>
          </a:stretch>
        </p:blipFill>
        <p:spPr bwMode="auto">
          <a:xfrm>
            <a:off x="718301" y="1226081"/>
            <a:ext cx="2931953" cy="2191111"/>
          </a:xfrm>
          <a:prstGeom prst="rect">
            <a:avLst/>
          </a:prstGeom>
          <a:noFill/>
        </p:spPr>
      </p:pic>
      <p:pic>
        <p:nvPicPr>
          <p:cNvPr id="1029" name="Picture 5" descr="C:\Users\Acer\Desktop\Анакин\image (6).jpg"/>
          <p:cNvPicPr>
            <a:picLocks noChangeAspect="1" noChangeArrowheads="1"/>
          </p:cNvPicPr>
          <p:nvPr/>
        </p:nvPicPr>
        <p:blipFill>
          <a:blip r:embed="rId3" cstate="print"/>
          <a:srcRect/>
          <a:stretch>
            <a:fillRect/>
          </a:stretch>
        </p:blipFill>
        <p:spPr bwMode="auto">
          <a:xfrm>
            <a:off x="5781135" y="1117757"/>
            <a:ext cx="3066555" cy="2045967"/>
          </a:xfrm>
          <a:prstGeom prst="rect">
            <a:avLst/>
          </a:prstGeom>
          <a:noFill/>
        </p:spPr>
      </p:pic>
      <p:pic>
        <p:nvPicPr>
          <p:cNvPr id="6" name="Рисунок 5"/>
          <p:cNvPicPr>
            <a:picLocks noChangeAspect="1"/>
          </p:cNvPicPr>
          <p:nvPr/>
        </p:nvPicPr>
        <p:blipFill>
          <a:blip r:embed="rId4" cstate="print"/>
          <a:stretch>
            <a:fillRect/>
          </a:stretch>
        </p:blipFill>
        <p:spPr>
          <a:xfrm rot="20764252">
            <a:off x="2599909" y="4196028"/>
            <a:ext cx="1344296" cy="1917977"/>
          </a:xfrm>
          <a:prstGeom prst="rect">
            <a:avLst/>
          </a:prstGeom>
        </p:spPr>
      </p:pic>
      <p:pic>
        <p:nvPicPr>
          <p:cNvPr id="9" name="Рисунок 8"/>
          <p:cNvPicPr>
            <a:picLocks noChangeAspect="1"/>
          </p:cNvPicPr>
          <p:nvPr/>
        </p:nvPicPr>
        <p:blipFill>
          <a:blip r:embed="rId5" cstate="print"/>
          <a:stretch>
            <a:fillRect/>
          </a:stretch>
        </p:blipFill>
        <p:spPr>
          <a:xfrm rot="996415">
            <a:off x="5339592" y="4233515"/>
            <a:ext cx="1352978" cy="1845457"/>
          </a:xfrm>
          <a:prstGeom prst="rect">
            <a:avLst/>
          </a:prstGeom>
        </p:spPr>
      </p:pic>
      <p:sp>
        <p:nvSpPr>
          <p:cNvPr id="11" name="TextBox 10"/>
          <p:cNvSpPr txBox="1"/>
          <p:nvPr/>
        </p:nvSpPr>
        <p:spPr>
          <a:xfrm>
            <a:off x="1237936" y="789609"/>
            <a:ext cx="6715685" cy="400110"/>
          </a:xfrm>
          <a:prstGeom prst="rect">
            <a:avLst/>
          </a:prstGeom>
          <a:noFill/>
        </p:spPr>
        <p:txBody>
          <a:bodyPr wrap="none" rtlCol="0">
            <a:spAutoFit/>
          </a:bodyPr>
          <a:lstStyle/>
          <a:p>
            <a:pPr algn="ctr"/>
            <a:r>
              <a:rPr lang="ru-RU" sz="2000" b="1" dirty="0" err="1" smtClean="0">
                <a:solidFill>
                  <a:srgbClr val="002060"/>
                </a:solidFill>
                <a:latin typeface="Times New Roman" pitchFamily="18" charset="0"/>
                <a:cs typeface="Times New Roman" pitchFamily="18" charset="0"/>
              </a:rPr>
              <a:t>Анакин</a:t>
            </a:r>
            <a:r>
              <a:rPr lang="ru-RU" sz="2000" b="1" dirty="0" smtClean="0">
                <a:solidFill>
                  <a:srgbClr val="002060"/>
                </a:solidFill>
                <a:latin typeface="Times New Roman" pitchFamily="18" charset="0"/>
                <a:cs typeface="Times New Roman" pitchFamily="18" charset="0"/>
              </a:rPr>
              <a:t> Дима </a:t>
            </a:r>
            <a:r>
              <a:rPr lang="ru-RU" sz="1600" dirty="0" smtClean="0">
                <a:solidFill>
                  <a:srgbClr val="002060"/>
                </a:solidFill>
                <a:latin typeface="Times New Roman" pitchFamily="18" charset="0"/>
                <a:cs typeface="Times New Roman" pitchFamily="18" charset="0"/>
              </a:rPr>
              <a:t>посещает детскую музыкальную школу №2 г. Арзамаса</a:t>
            </a:r>
            <a:endParaRPr lang="ru-RU" sz="1600" dirty="0">
              <a:solidFill>
                <a:srgbClr val="002060"/>
              </a:solidFill>
              <a:latin typeface="Times New Roman" pitchFamily="18" charset="0"/>
              <a:cs typeface="Times New Roman" pitchFamily="18" charset="0"/>
            </a:endParaRPr>
          </a:p>
        </p:txBody>
      </p:sp>
      <p:pic>
        <p:nvPicPr>
          <p:cNvPr id="12" name="Рисунок 11"/>
          <p:cNvPicPr>
            <a:picLocks noChangeAspect="1"/>
          </p:cNvPicPr>
          <p:nvPr/>
        </p:nvPicPr>
        <p:blipFill>
          <a:blip r:embed="rId6"/>
          <a:stretch>
            <a:fillRect/>
          </a:stretch>
        </p:blipFill>
        <p:spPr>
          <a:xfrm>
            <a:off x="3928142" y="1223127"/>
            <a:ext cx="1626596" cy="2899585"/>
          </a:xfrm>
          <a:prstGeom prst="rect">
            <a:avLst/>
          </a:prstGeom>
        </p:spPr>
      </p:pic>
      <p:sp>
        <p:nvSpPr>
          <p:cNvPr id="13" name="TextBox 12"/>
          <p:cNvSpPr txBox="1"/>
          <p:nvPr/>
        </p:nvSpPr>
        <p:spPr>
          <a:xfrm flipH="1">
            <a:off x="1352823" y="353137"/>
            <a:ext cx="6294131" cy="584775"/>
          </a:xfrm>
          <a:prstGeom prst="rect">
            <a:avLst/>
          </a:prstGeom>
          <a:noFill/>
        </p:spPr>
        <p:txBody>
          <a:bodyPr wrap="square" rtlCol="0">
            <a:spAutoFit/>
          </a:bodyPr>
          <a:lstStyle/>
          <a:p>
            <a:pPr algn="ctr"/>
            <a:r>
              <a:rPr lang="ru-RU" sz="1600" b="1" i="1" dirty="0" smtClean="0">
                <a:solidFill>
                  <a:srgbClr val="0070C0"/>
                </a:solidFill>
                <a:latin typeface="Times New Roman" pitchFamily="18" charset="0"/>
                <a:cs typeface="Times New Roman" pitchFamily="18" charset="0"/>
              </a:rPr>
              <a:t>Воспитанники нашего детского сада продолжают своё музыкальное образование в </a:t>
            </a:r>
            <a:r>
              <a:rPr lang="ru-RU" sz="1600" b="1" i="1" dirty="0" smtClean="0">
                <a:solidFill>
                  <a:srgbClr val="0070C0"/>
                </a:solidFill>
                <a:latin typeface="Times New Roman" pitchFamily="18" charset="0"/>
                <a:cs typeface="Times New Roman" pitchFamily="18" charset="0"/>
              </a:rPr>
              <a:t>школе.</a:t>
            </a:r>
            <a:endParaRPr lang="ru-RU" sz="1600" b="1" i="1" dirty="0">
              <a:solidFill>
                <a:srgbClr val="0070C0"/>
              </a:solidFill>
              <a:latin typeface="Times New Roman" pitchFamily="18" charset="0"/>
              <a:cs typeface="Times New Roman" pitchFamily="18" charset="0"/>
            </a:endParaRPr>
          </a:p>
        </p:txBody>
      </p:sp>
      <p:pic>
        <p:nvPicPr>
          <p:cNvPr id="14" name="Picture 8" descr="C:\Documents and Settings\Евгений\Мои документы\Downloads\IMG_20150326_154122.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6831757" y="3499375"/>
            <a:ext cx="2075431" cy="2890570"/>
          </a:xfrm>
          <a:prstGeom prst="rect">
            <a:avLst/>
          </a:prstGeom>
          <a:noFill/>
          <a:ln w="38100">
            <a:solidFill>
              <a:srgbClr val="0070C0"/>
            </a:solidFill>
          </a:ln>
          <a:extLst>
            <a:ext uri="{909E8E84-426E-40DD-AFC4-6F175D3DCCD1}">
              <a14:hiddenFill xmlns:a14="http://schemas.microsoft.com/office/drawing/2010/main" xmlns="">
                <a:solidFill>
                  <a:srgbClr val="FFFFFF"/>
                </a:solidFill>
              </a14:hiddenFill>
            </a:ext>
          </a:extLst>
        </p:spPr>
      </p:pic>
      <p:pic>
        <p:nvPicPr>
          <p:cNvPr id="15" name="Picture 3" descr="C:\Documents and Settings\Евгений\Мои документы\Downloads\IMG_20150326_154438.jpg"/>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210058" y="3572333"/>
            <a:ext cx="2080488" cy="2773984"/>
          </a:xfrm>
          <a:prstGeom prst="rect">
            <a:avLst/>
          </a:prstGeom>
          <a:noFill/>
          <a:ln w="38100">
            <a:solidFill>
              <a:srgbClr val="0070C0"/>
            </a:solidFill>
          </a:ln>
          <a:extLst>
            <a:ext uri="{909E8E84-426E-40DD-AFC4-6F175D3DCCD1}">
              <a14:hiddenFill xmlns:a14="http://schemas.microsoft.com/office/drawing/2010/main" xmlns="">
                <a:solidFill>
                  <a:srgbClr val="FFFFFF"/>
                </a:solidFill>
              </a14:hiddenFill>
            </a:ext>
          </a:extLst>
        </p:spPr>
      </p:pic>
      <p:sp>
        <p:nvSpPr>
          <p:cNvPr id="16" name="TextBox 15"/>
          <p:cNvSpPr txBox="1"/>
          <p:nvPr/>
        </p:nvSpPr>
        <p:spPr>
          <a:xfrm>
            <a:off x="1828801" y="0"/>
            <a:ext cx="6152005" cy="400110"/>
          </a:xfrm>
          <a:prstGeom prst="rect">
            <a:avLst/>
          </a:prstGeom>
          <a:noFill/>
        </p:spPr>
        <p:txBody>
          <a:bodyPr wrap="none" rtlCol="0">
            <a:spAutoFit/>
          </a:bodyPr>
          <a:lstStyle/>
          <a:p>
            <a:pPr algn="ctr"/>
            <a:r>
              <a:rPr lang="ru-RU" sz="2000" b="1" dirty="0" smtClean="0">
                <a:solidFill>
                  <a:srgbClr val="002060"/>
                </a:solidFill>
                <a:latin typeface="Times New Roman" pitchFamily="18" charset="0"/>
                <a:cs typeface="Times New Roman" pitchFamily="18" charset="0"/>
              </a:rPr>
              <a:t>Результативность профессиональной деятельности</a:t>
            </a:r>
            <a:endParaRPr lang="ru-RU" sz="2000" b="1" dirty="0">
              <a:solidFill>
                <a:srgbClr val="002060"/>
              </a:solidFill>
              <a:latin typeface="Times New Roman" pitchFamily="18" charset="0"/>
              <a:cs typeface="Times New Roman" pitchFamily="18" charset="0"/>
            </a:endParaRPr>
          </a:p>
        </p:txBody>
      </p:sp>
      <p:pic>
        <p:nvPicPr>
          <p:cNvPr id="17" name="Рисунок 16"/>
          <p:cNvPicPr>
            <a:picLocks noChangeAspect="1"/>
          </p:cNvPicPr>
          <p:nvPr/>
        </p:nvPicPr>
        <p:blipFill>
          <a:blip r:embed="rId9"/>
          <a:stretch>
            <a:fillRect/>
          </a:stretch>
        </p:blipFill>
        <p:spPr>
          <a:xfrm>
            <a:off x="4127098" y="4167313"/>
            <a:ext cx="1060583" cy="2326252"/>
          </a:xfrm>
          <a:prstGeom prst="rect">
            <a:avLst/>
          </a:prstGeom>
        </p:spPr>
      </p:pic>
      <p:sp>
        <p:nvSpPr>
          <p:cNvPr id="18" name="Номер слайда 17"/>
          <p:cNvSpPr>
            <a:spLocks noGrp="1"/>
          </p:cNvSpPr>
          <p:nvPr>
            <p:ph type="sldNum" sz="quarter" idx="12"/>
          </p:nvPr>
        </p:nvSpPr>
        <p:spPr/>
        <p:txBody>
          <a:bodyPr/>
          <a:lstStyle/>
          <a:p>
            <a:fld id="{47EC8064-8DCE-4935-ABCD-0176FC871D19}" type="slidenum">
              <a:rPr lang="ru-RU" smtClean="0"/>
              <a:pPr/>
              <a:t>29</a:t>
            </a:fld>
            <a:endParaRPr lang="ru-RU"/>
          </a:p>
        </p:txBody>
      </p:sp>
      <p:sp>
        <p:nvSpPr>
          <p:cNvPr id="19" name="TextBox 18"/>
          <p:cNvSpPr txBox="1"/>
          <p:nvPr/>
        </p:nvSpPr>
        <p:spPr>
          <a:xfrm>
            <a:off x="8725296" y="0"/>
            <a:ext cx="418704" cy="369332"/>
          </a:xfrm>
          <a:prstGeom prst="rect">
            <a:avLst/>
          </a:prstGeom>
          <a:noFill/>
        </p:spPr>
        <p:txBody>
          <a:bodyPr wrap="none" rtlCol="0">
            <a:spAutoFit/>
          </a:bodyPr>
          <a:lstStyle/>
          <a:p>
            <a:r>
              <a:rPr lang="ru-RU" dirty="0" smtClean="0"/>
              <a:t>29</a:t>
            </a:r>
          </a:p>
        </p:txBody>
      </p:sp>
    </p:spTree>
    <p:extLst>
      <p:ext uri="{BB962C8B-B14F-4D97-AF65-F5344CB8AC3E}">
        <p14:creationId xmlns:p14="http://schemas.microsoft.com/office/powerpoint/2010/main" xmlns="" val="32255277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4882444" y="1736034"/>
            <a:ext cx="1087178" cy="1527394"/>
          </a:xfrm>
          <a:prstGeom prst="rect">
            <a:avLst/>
          </a:prstGeom>
        </p:spPr>
      </p:pic>
      <p:pic>
        <p:nvPicPr>
          <p:cNvPr id="3" name="Рисунок 2"/>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347570" y="1780422"/>
            <a:ext cx="1073442" cy="1497867"/>
          </a:xfrm>
          <a:prstGeom prst="rect">
            <a:avLst/>
          </a:prstGeom>
        </p:spPr>
      </p:pic>
      <p:pic>
        <p:nvPicPr>
          <p:cNvPr id="4" name="Рисунок 3"/>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4102175" y="396939"/>
            <a:ext cx="996222" cy="1401492"/>
          </a:xfrm>
          <a:prstGeom prst="rect">
            <a:avLst/>
          </a:prstGeom>
        </p:spPr>
      </p:pic>
      <p:pic>
        <p:nvPicPr>
          <p:cNvPr id="5" name="Рисунок 4"/>
          <p:cNvPicPr>
            <a:picLocks noChangeAspect="1"/>
          </p:cNvPicPr>
          <p:nvPr/>
        </p:nvPicPr>
        <p:blipFill>
          <a:blip r:embed="rId5"/>
          <a:stretch>
            <a:fillRect/>
          </a:stretch>
        </p:blipFill>
        <p:spPr>
          <a:xfrm>
            <a:off x="6029786" y="307924"/>
            <a:ext cx="2553853" cy="2699326"/>
          </a:xfrm>
          <a:prstGeom prst="rect">
            <a:avLst/>
          </a:prstGeom>
          <a:ln>
            <a:solidFill>
              <a:schemeClr val="accent1"/>
            </a:solidFill>
          </a:ln>
        </p:spPr>
      </p:pic>
      <p:pic>
        <p:nvPicPr>
          <p:cNvPr id="8" name="Рисунок 7"/>
          <p:cNvPicPr>
            <a:picLocks noChangeAspect="1"/>
          </p:cNvPicPr>
          <p:nvPr/>
        </p:nvPicPr>
        <p:blipFill>
          <a:blip r:embed="rId6"/>
          <a:stretch>
            <a:fillRect/>
          </a:stretch>
        </p:blipFill>
        <p:spPr>
          <a:xfrm>
            <a:off x="460452" y="350811"/>
            <a:ext cx="2798630" cy="2562848"/>
          </a:xfrm>
          <a:prstGeom prst="rect">
            <a:avLst/>
          </a:prstGeom>
          <a:ln w="28575">
            <a:solidFill>
              <a:schemeClr val="accent1"/>
            </a:solidFill>
          </a:ln>
        </p:spPr>
      </p:pic>
      <p:sp>
        <p:nvSpPr>
          <p:cNvPr id="9" name="TextBox 8"/>
          <p:cNvSpPr txBox="1"/>
          <p:nvPr/>
        </p:nvSpPr>
        <p:spPr>
          <a:xfrm>
            <a:off x="1956466" y="-61419"/>
            <a:ext cx="6152005" cy="400110"/>
          </a:xfrm>
          <a:prstGeom prst="rect">
            <a:avLst/>
          </a:prstGeom>
          <a:noFill/>
        </p:spPr>
        <p:txBody>
          <a:bodyPr wrap="none" rtlCol="0">
            <a:spAutoFit/>
          </a:bodyPr>
          <a:lstStyle/>
          <a:p>
            <a:pPr algn="ctr"/>
            <a:r>
              <a:rPr lang="ru-RU" sz="2000" b="1" dirty="0" smtClean="0">
                <a:solidFill>
                  <a:srgbClr val="002060"/>
                </a:solidFill>
                <a:latin typeface="Times New Roman" pitchFamily="18" charset="0"/>
                <a:cs typeface="Times New Roman" pitchFamily="18" charset="0"/>
              </a:rPr>
              <a:t>Результативность профессиональной деятельности</a:t>
            </a:r>
            <a:endParaRPr lang="ru-RU" sz="2000" b="1" dirty="0">
              <a:solidFill>
                <a:srgbClr val="002060"/>
              </a:solidFill>
              <a:latin typeface="Times New Roman" pitchFamily="18" charset="0"/>
              <a:cs typeface="Times New Roman" pitchFamily="18" charset="0"/>
            </a:endParaRPr>
          </a:p>
        </p:txBody>
      </p:sp>
      <p:sp>
        <p:nvSpPr>
          <p:cNvPr id="7" name="TextBox 6"/>
          <p:cNvSpPr txBox="1"/>
          <p:nvPr/>
        </p:nvSpPr>
        <p:spPr>
          <a:xfrm>
            <a:off x="954374" y="2846538"/>
            <a:ext cx="1789785" cy="338554"/>
          </a:xfrm>
          <a:prstGeom prst="rect">
            <a:avLst/>
          </a:prstGeom>
          <a:noFill/>
        </p:spPr>
        <p:txBody>
          <a:bodyPr wrap="none" rtlCol="0">
            <a:spAutoFit/>
          </a:bodyPr>
          <a:lstStyle/>
          <a:p>
            <a:r>
              <a:rPr lang="ru-RU" sz="1600" b="1" dirty="0" err="1" smtClean="0">
                <a:solidFill>
                  <a:srgbClr val="0070C0"/>
                </a:solidFill>
                <a:latin typeface="Times New Roman" panose="02020603050405020304" pitchFamily="18" charset="0"/>
                <a:cs typeface="Times New Roman" panose="02020603050405020304" pitchFamily="18" charset="0"/>
              </a:rPr>
              <a:t>Барышева</a:t>
            </a:r>
            <a:r>
              <a:rPr lang="ru-RU" sz="1600" b="1" dirty="0" smtClean="0">
                <a:solidFill>
                  <a:srgbClr val="0070C0"/>
                </a:solidFill>
                <a:latin typeface="Times New Roman" panose="02020603050405020304" pitchFamily="18" charset="0"/>
                <a:cs typeface="Times New Roman" panose="02020603050405020304" pitchFamily="18" charset="0"/>
              </a:rPr>
              <a:t> Настя</a:t>
            </a:r>
            <a:endParaRPr lang="ru-RU" sz="1600" b="1" dirty="0">
              <a:solidFill>
                <a:srgbClr val="0070C0"/>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6393991" y="2945989"/>
            <a:ext cx="1802096" cy="338554"/>
          </a:xfrm>
          <a:prstGeom prst="rect">
            <a:avLst/>
          </a:prstGeom>
          <a:noFill/>
        </p:spPr>
        <p:txBody>
          <a:bodyPr wrap="none" rtlCol="0">
            <a:spAutoFit/>
          </a:bodyPr>
          <a:lstStyle/>
          <a:p>
            <a:pPr algn="ctr"/>
            <a:r>
              <a:rPr lang="ru-RU" sz="1600" b="1" dirty="0" err="1" smtClean="0">
                <a:solidFill>
                  <a:srgbClr val="0070C0"/>
                </a:solidFill>
                <a:latin typeface="Times New Roman" panose="02020603050405020304" pitchFamily="18" charset="0"/>
                <a:cs typeface="Times New Roman" panose="02020603050405020304" pitchFamily="18" charset="0"/>
              </a:rPr>
              <a:t>Барышева</a:t>
            </a:r>
            <a:r>
              <a:rPr lang="ru-RU" sz="1600" b="1" dirty="0" smtClean="0">
                <a:solidFill>
                  <a:srgbClr val="0070C0"/>
                </a:solidFill>
                <a:latin typeface="Times New Roman" panose="02020603050405020304" pitchFamily="18" charset="0"/>
                <a:cs typeface="Times New Roman" panose="02020603050405020304" pitchFamily="18" charset="0"/>
              </a:rPr>
              <a:t> Алёна</a:t>
            </a:r>
            <a:endParaRPr lang="ru-RU" sz="1600" b="1" dirty="0">
              <a:solidFill>
                <a:srgbClr val="0070C0"/>
              </a:solidFill>
              <a:latin typeface="Times New Roman" panose="02020603050405020304" pitchFamily="18" charset="0"/>
              <a:cs typeface="Times New Roman" panose="02020603050405020304" pitchFamily="18" charset="0"/>
            </a:endParaRPr>
          </a:p>
        </p:txBody>
      </p:sp>
      <p:pic>
        <p:nvPicPr>
          <p:cNvPr id="12" name="Рисунок 11"/>
          <p:cNvPicPr>
            <a:picLocks noChangeAspect="1"/>
          </p:cNvPicPr>
          <p:nvPr/>
        </p:nvPicPr>
        <p:blipFill>
          <a:blip r:embed="rId7"/>
          <a:stretch>
            <a:fillRect/>
          </a:stretch>
        </p:blipFill>
        <p:spPr>
          <a:xfrm>
            <a:off x="595293" y="3262387"/>
            <a:ext cx="3466068" cy="2597483"/>
          </a:xfrm>
          <a:prstGeom prst="rect">
            <a:avLst/>
          </a:prstGeom>
          <a:ln w="28575">
            <a:solidFill>
              <a:schemeClr val="accent1"/>
            </a:solidFill>
          </a:ln>
        </p:spPr>
      </p:pic>
      <p:pic>
        <p:nvPicPr>
          <p:cNvPr id="1026" name="Picture 2" descr="C:\Users\Acer\Downloads\DSC_0435.JPG"/>
          <p:cNvPicPr>
            <a:picLocks noChangeAspect="1" noChangeArrowheads="1"/>
          </p:cNvPicPr>
          <p:nvPr/>
        </p:nvPicPr>
        <p:blipFill>
          <a:blip r:embed="rId8" cstate="print"/>
          <a:srcRect l="4013"/>
          <a:stretch>
            <a:fillRect/>
          </a:stretch>
        </p:blipFill>
        <p:spPr bwMode="auto">
          <a:xfrm>
            <a:off x="5041677" y="3298553"/>
            <a:ext cx="3674811" cy="2545519"/>
          </a:xfrm>
          <a:prstGeom prst="rect">
            <a:avLst/>
          </a:prstGeom>
          <a:noFill/>
          <a:ln w="28575">
            <a:solidFill>
              <a:schemeClr val="accent1"/>
            </a:solidFill>
          </a:ln>
        </p:spPr>
      </p:pic>
      <p:sp>
        <p:nvSpPr>
          <p:cNvPr id="13" name="TextBox 12"/>
          <p:cNvSpPr txBox="1"/>
          <p:nvPr/>
        </p:nvSpPr>
        <p:spPr>
          <a:xfrm>
            <a:off x="1341223" y="5896312"/>
            <a:ext cx="1887569" cy="584775"/>
          </a:xfrm>
          <a:prstGeom prst="rect">
            <a:avLst/>
          </a:prstGeom>
          <a:noFill/>
        </p:spPr>
        <p:txBody>
          <a:bodyPr wrap="none" rtlCol="0">
            <a:spAutoFit/>
          </a:bodyPr>
          <a:lstStyle/>
          <a:p>
            <a:pPr algn="ctr"/>
            <a:r>
              <a:rPr lang="ru-RU" sz="1600" b="1" dirty="0" smtClean="0">
                <a:solidFill>
                  <a:srgbClr val="0070C0"/>
                </a:solidFill>
                <a:latin typeface="Times New Roman" pitchFamily="18" charset="0"/>
                <a:cs typeface="Times New Roman" pitchFamily="18" charset="0"/>
              </a:rPr>
              <a:t>Бакулин </a:t>
            </a:r>
            <a:r>
              <a:rPr lang="ru-RU" sz="1600" b="1" dirty="0" smtClean="0">
                <a:solidFill>
                  <a:srgbClr val="0070C0"/>
                </a:solidFill>
                <a:latin typeface="Times New Roman" pitchFamily="18" charset="0"/>
                <a:cs typeface="Times New Roman" pitchFamily="18" charset="0"/>
              </a:rPr>
              <a:t>Всеволод</a:t>
            </a:r>
            <a:endParaRPr lang="ru-RU" sz="1600" b="1" dirty="0" smtClean="0">
              <a:solidFill>
                <a:srgbClr val="0070C0"/>
              </a:solidFill>
              <a:latin typeface="Times New Roman" pitchFamily="18" charset="0"/>
              <a:cs typeface="Times New Roman" pitchFamily="18" charset="0"/>
            </a:endParaRPr>
          </a:p>
          <a:p>
            <a:pPr algn="ctr"/>
            <a:r>
              <a:rPr lang="ru-RU" sz="1600" b="1" dirty="0" err="1" smtClean="0">
                <a:solidFill>
                  <a:srgbClr val="0070C0"/>
                </a:solidFill>
                <a:latin typeface="Times New Roman" pitchFamily="18" charset="0"/>
                <a:cs typeface="Times New Roman" pitchFamily="18" charset="0"/>
              </a:rPr>
              <a:t>Тюрьмин</a:t>
            </a:r>
            <a:r>
              <a:rPr lang="ru-RU" sz="1600" b="1" dirty="0" smtClean="0">
                <a:solidFill>
                  <a:srgbClr val="0070C0"/>
                </a:solidFill>
                <a:latin typeface="Times New Roman" pitchFamily="18" charset="0"/>
                <a:cs typeface="Times New Roman" pitchFamily="18" charset="0"/>
              </a:rPr>
              <a:t> Илья</a:t>
            </a:r>
            <a:endParaRPr lang="ru-RU" sz="1600" b="1" dirty="0">
              <a:solidFill>
                <a:srgbClr val="0070C0"/>
              </a:solidFill>
              <a:latin typeface="Times New Roman" pitchFamily="18" charset="0"/>
              <a:cs typeface="Times New Roman" pitchFamily="18" charset="0"/>
            </a:endParaRPr>
          </a:p>
        </p:txBody>
      </p:sp>
      <p:sp>
        <p:nvSpPr>
          <p:cNvPr id="14" name="TextBox 13"/>
          <p:cNvSpPr txBox="1"/>
          <p:nvPr/>
        </p:nvSpPr>
        <p:spPr>
          <a:xfrm>
            <a:off x="5569527" y="5940716"/>
            <a:ext cx="2838202" cy="584775"/>
          </a:xfrm>
          <a:prstGeom prst="rect">
            <a:avLst/>
          </a:prstGeom>
          <a:noFill/>
        </p:spPr>
        <p:txBody>
          <a:bodyPr wrap="square" rtlCol="0">
            <a:spAutoFit/>
          </a:bodyPr>
          <a:lstStyle/>
          <a:p>
            <a:pPr algn="ctr"/>
            <a:r>
              <a:rPr lang="ru-RU" sz="1600" b="1" dirty="0" smtClean="0">
                <a:solidFill>
                  <a:srgbClr val="0070C0"/>
                </a:solidFill>
                <a:latin typeface="Times New Roman" pitchFamily="18" charset="0"/>
                <a:cs typeface="Times New Roman" pitchFamily="18" charset="0"/>
              </a:rPr>
              <a:t>Комарова Катя</a:t>
            </a:r>
          </a:p>
          <a:p>
            <a:pPr algn="ctr"/>
            <a:r>
              <a:rPr lang="ru-RU" sz="1600" b="1" dirty="0" err="1" smtClean="0">
                <a:solidFill>
                  <a:srgbClr val="0070C0"/>
                </a:solidFill>
                <a:latin typeface="Times New Roman" pitchFamily="18" charset="0"/>
                <a:cs typeface="Times New Roman" pitchFamily="18" charset="0"/>
              </a:rPr>
              <a:t>Огородникова</a:t>
            </a:r>
            <a:r>
              <a:rPr lang="ru-RU" sz="1600" b="1" dirty="0" smtClean="0">
                <a:solidFill>
                  <a:srgbClr val="0070C0"/>
                </a:solidFill>
                <a:latin typeface="Times New Roman" pitchFamily="18" charset="0"/>
                <a:cs typeface="Times New Roman" pitchFamily="18" charset="0"/>
              </a:rPr>
              <a:t> Вика</a:t>
            </a:r>
            <a:endParaRPr lang="ru-RU" sz="1600" b="1" dirty="0">
              <a:solidFill>
                <a:srgbClr val="0070C0"/>
              </a:solidFill>
              <a:latin typeface="Times New Roman" pitchFamily="18" charset="0"/>
              <a:cs typeface="Times New Roman" pitchFamily="18" charset="0"/>
            </a:endParaRPr>
          </a:p>
        </p:txBody>
      </p:sp>
      <p:sp>
        <p:nvSpPr>
          <p:cNvPr id="15" name="Номер слайда 14"/>
          <p:cNvSpPr>
            <a:spLocks noGrp="1"/>
          </p:cNvSpPr>
          <p:nvPr>
            <p:ph type="sldNum" sz="quarter" idx="12"/>
          </p:nvPr>
        </p:nvSpPr>
        <p:spPr/>
        <p:txBody>
          <a:bodyPr/>
          <a:lstStyle/>
          <a:p>
            <a:fld id="{47EC8064-8DCE-4935-ABCD-0176FC871D19}" type="slidenum">
              <a:rPr lang="ru-RU" smtClean="0"/>
              <a:pPr/>
              <a:t>30</a:t>
            </a:fld>
            <a:endParaRPr lang="ru-RU"/>
          </a:p>
        </p:txBody>
      </p:sp>
      <p:sp>
        <p:nvSpPr>
          <p:cNvPr id="16" name="TextBox 15"/>
          <p:cNvSpPr txBox="1"/>
          <p:nvPr/>
        </p:nvSpPr>
        <p:spPr>
          <a:xfrm>
            <a:off x="8725296" y="0"/>
            <a:ext cx="418704" cy="369332"/>
          </a:xfrm>
          <a:prstGeom prst="rect">
            <a:avLst/>
          </a:prstGeom>
          <a:noFill/>
        </p:spPr>
        <p:txBody>
          <a:bodyPr wrap="none" rtlCol="0">
            <a:spAutoFit/>
          </a:bodyPr>
          <a:lstStyle/>
          <a:p>
            <a:r>
              <a:rPr lang="ru-RU" dirty="0" smtClean="0"/>
              <a:t>30</a:t>
            </a:r>
            <a:endParaRPr lang="ru-RU" dirty="0"/>
          </a:p>
        </p:txBody>
      </p:sp>
    </p:spTree>
    <p:extLst>
      <p:ext uri="{BB962C8B-B14F-4D97-AF65-F5344CB8AC3E}">
        <p14:creationId xmlns:p14="http://schemas.microsoft.com/office/powerpoint/2010/main" xmlns="" val="18751573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128156" y="190006"/>
            <a:ext cx="7267697" cy="707886"/>
          </a:xfrm>
          <a:prstGeom prst="rect">
            <a:avLst/>
          </a:prstGeom>
        </p:spPr>
        <p:txBody>
          <a:bodyPr wrap="square">
            <a:spAutoFit/>
          </a:bodyPr>
          <a:lstStyle/>
          <a:p>
            <a:pPr algn="ctr"/>
            <a:r>
              <a:rPr lang="ru-RU" sz="2000" b="1" dirty="0" err="1" smtClean="0">
                <a:solidFill>
                  <a:srgbClr val="002060"/>
                </a:solidFill>
                <a:latin typeface="Times New Roman" panose="02020603050405020304" pitchFamily="18" charset="0"/>
                <a:cs typeface="Times New Roman" panose="02020603050405020304" pitchFamily="18" charset="0"/>
              </a:rPr>
              <a:t>Транслируемость</a:t>
            </a:r>
            <a:r>
              <a:rPr lang="ru-RU" sz="2000" b="1" dirty="0" smtClean="0">
                <a:solidFill>
                  <a:srgbClr val="002060"/>
                </a:solidFill>
                <a:latin typeface="Times New Roman" panose="02020603050405020304" pitchFamily="18" charset="0"/>
                <a:cs typeface="Times New Roman" panose="02020603050405020304" pitchFamily="18" charset="0"/>
              </a:rPr>
              <a:t> практических достижений профессиональной деятельности </a:t>
            </a:r>
          </a:p>
        </p:txBody>
      </p:sp>
      <p:sp>
        <p:nvSpPr>
          <p:cNvPr id="3" name="TextBox 2"/>
          <p:cNvSpPr txBox="1"/>
          <p:nvPr/>
        </p:nvSpPr>
        <p:spPr>
          <a:xfrm>
            <a:off x="3289464" y="748145"/>
            <a:ext cx="3187539" cy="400110"/>
          </a:xfrm>
          <a:prstGeom prst="rect">
            <a:avLst/>
          </a:prstGeom>
          <a:noFill/>
        </p:spPr>
        <p:txBody>
          <a:bodyPr wrap="none" rtlCol="0">
            <a:spAutoFit/>
          </a:bodyPr>
          <a:lstStyle/>
          <a:p>
            <a:pPr algn="ctr"/>
            <a:r>
              <a:rPr lang="ru-RU" sz="2000" b="1" dirty="0" smtClean="0">
                <a:solidFill>
                  <a:srgbClr val="0070C0"/>
                </a:solidFill>
                <a:latin typeface="Times New Roman" pitchFamily="18" charset="0"/>
                <a:cs typeface="Times New Roman" pitchFamily="18" charset="0"/>
              </a:rPr>
              <a:t>Муниципальный уровень</a:t>
            </a:r>
            <a:endParaRPr lang="ru-RU" sz="2000" b="1" dirty="0">
              <a:solidFill>
                <a:srgbClr val="0070C0"/>
              </a:solidFill>
              <a:latin typeface="Times New Roman" pitchFamily="18" charset="0"/>
              <a:cs typeface="Times New Roman" pitchFamily="18" charset="0"/>
            </a:endParaRPr>
          </a:p>
        </p:txBody>
      </p:sp>
      <p:sp>
        <p:nvSpPr>
          <p:cNvPr id="4" name="TextBox 3"/>
          <p:cNvSpPr txBox="1"/>
          <p:nvPr/>
        </p:nvSpPr>
        <p:spPr>
          <a:xfrm>
            <a:off x="950026" y="1056902"/>
            <a:ext cx="7861465" cy="2554545"/>
          </a:xfrm>
          <a:prstGeom prst="rect">
            <a:avLst/>
          </a:prstGeom>
          <a:noFill/>
        </p:spPr>
        <p:txBody>
          <a:bodyPr wrap="square" rtlCol="0">
            <a:spAutoFit/>
          </a:bodyPr>
          <a:lstStyle/>
          <a:p>
            <a:pPr algn="just"/>
            <a:r>
              <a:rPr lang="ru-RU" sz="1600" dirty="0" smtClean="0">
                <a:latin typeface="Times New Roman" pitchFamily="18" charset="0"/>
                <a:cs typeface="Times New Roman" pitchFamily="18" charset="0"/>
              </a:rPr>
              <a:t>Семинар –практикум «Использование современных методов и приемов в разделе «Музыкально-ритмическая деятельность в условиях ФГОС ДО». Презентация из опыта работы «Музыкально-дидактические игры как средство развития ритмического слуха».</a:t>
            </a:r>
          </a:p>
          <a:p>
            <a:pPr algn="just"/>
            <a:r>
              <a:rPr lang="ru-RU" sz="1600" dirty="0" smtClean="0">
                <a:latin typeface="Times New Roman" pitchFamily="18" charset="0"/>
                <a:cs typeface="Times New Roman" pitchFamily="18" charset="0"/>
              </a:rPr>
              <a:t>Семинар –практикум «Комплексный подход к выявлению креативных способностей дошкольников». </a:t>
            </a:r>
          </a:p>
          <a:p>
            <a:pPr algn="just"/>
            <a:r>
              <a:rPr lang="ru-RU" sz="1600" dirty="0" smtClean="0">
                <a:latin typeface="Times New Roman" pitchFamily="18" charset="0"/>
                <a:cs typeface="Times New Roman" pitchFamily="18" charset="0"/>
              </a:rPr>
              <a:t>Практико-ориентированный семинар «Реализация принципов ФГОС ДО: технологии, позволяющие поддерживать активность и инициативу детей в образовательном процессе.</a:t>
            </a:r>
          </a:p>
          <a:p>
            <a:pPr algn="just"/>
            <a:r>
              <a:rPr lang="ru-RU" sz="1600" dirty="0" smtClean="0">
                <a:latin typeface="Times New Roman" pitchFamily="18" charset="0"/>
                <a:cs typeface="Times New Roman" pitchFamily="18" charset="0"/>
              </a:rPr>
              <a:t>Семинар-практикум «Развитие эмоциональной сферы и умение детей выражать эмоции в движении, раскрывая качества личности».</a:t>
            </a:r>
            <a:endParaRPr lang="ru-RU" sz="1600" dirty="0">
              <a:latin typeface="Times New Roman" pitchFamily="18" charset="0"/>
              <a:cs typeface="Times New Roman" pitchFamily="18" charset="0"/>
            </a:endParaRPr>
          </a:p>
        </p:txBody>
      </p:sp>
      <p:sp>
        <p:nvSpPr>
          <p:cNvPr id="5" name="TextBox 4"/>
          <p:cNvSpPr txBox="1"/>
          <p:nvPr/>
        </p:nvSpPr>
        <p:spPr>
          <a:xfrm>
            <a:off x="3382574" y="3471554"/>
            <a:ext cx="2890983" cy="400110"/>
          </a:xfrm>
          <a:prstGeom prst="rect">
            <a:avLst/>
          </a:prstGeom>
          <a:noFill/>
        </p:spPr>
        <p:txBody>
          <a:bodyPr wrap="none" rtlCol="0">
            <a:spAutoFit/>
          </a:bodyPr>
          <a:lstStyle/>
          <a:p>
            <a:pPr algn="ctr"/>
            <a:r>
              <a:rPr lang="ru-RU" sz="2000" b="1" dirty="0" smtClean="0">
                <a:solidFill>
                  <a:srgbClr val="0070C0"/>
                </a:solidFill>
                <a:latin typeface="Times New Roman" pitchFamily="18" charset="0"/>
                <a:cs typeface="Times New Roman" pitchFamily="18" charset="0"/>
              </a:rPr>
              <a:t>Региональный уровень</a:t>
            </a:r>
            <a:endParaRPr lang="ru-RU" sz="2000" b="1" dirty="0">
              <a:solidFill>
                <a:srgbClr val="0070C0"/>
              </a:solidFill>
              <a:latin typeface="Times New Roman" pitchFamily="18" charset="0"/>
              <a:cs typeface="Times New Roman" pitchFamily="18" charset="0"/>
            </a:endParaRPr>
          </a:p>
        </p:txBody>
      </p:sp>
      <p:sp>
        <p:nvSpPr>
          <p:cNvPr id="6" name="TextBox 5"/>
          <p:cNvSpPr txBox="1"/>
          <p:nvPr/>
        </p:nvSpPr>
        <p:spPr>
          <a:xfrm>
            <a:off x="961901" y="3769986"/>
            <a:ext cx="7849590" cy="2092881"/>
          </a:xfrm>
          <a:prstGeom prst="rect">
            <a:avLst/>
          </a:prstGeom>
          <a:noFill/>
        </p:spPr>
        <p:txBody>
          <a:bodyPr wrap="square" rtlCol="0">
            <a:spAutoFit/>
          </a:bodyPr>
          <a:lstStyle/>
          <a:p>
            <a:r>
              <a:rPr lang="ru-RU" sz="1600" dirty="0" smtClean="0">
                <a:latin typeface="Times New Roman" pitchFamily="18" charset="0"/>
                <a:cs typeface="Times New Roman" pitchFamily="18" charset="0"/>
              </a:rPr>
              <a:t>Конкурс методических разработок по вопросам воспитания  и развития детей в рамках Открытого Регионального научно – методического Симпозиума «Наш мир – Мир детства»</a:t>
            </a:r>
          </a:p>
          <a:p>
            <a:r>
              <a:rPr lang="ru-RU" sz="1600" dirty="0" smtClean="0">
                <a:latin typeface="Times New Roman" pitchFamily="18" charset="0"/>
                <a:cs typeface="Times New Roman" pitchFamily="18" charset="0"/>
              </a:rPr>
              <a:t>Публикация статьи «Эффективность использования современных ИКТ технологий»</a:t>
            </a:r>
          </a:p>
          <a:p>
            <a:r>
              <a:rPr lang="ru-RU" sz="1600" dirty="0" smtClean="0">
                <a:latin typeface="Times New Roman" pitchFamily="18" charset="0"/>
                <a:cs typeface="Times New Roman" pitchFamily="18" charset="0"/>
              </a:rPr>
              <a:t>Конкурс методических разработок педагогов ДОО в рамках работы </a:t>
            </a:r>
            <a:r>
              <a:rPr lang="en-US" sz="1600" dirty="0" smtClean="0">
                <a:latin typeface="Times New Roman" pitchFamily="18" charset="0"/>
                <a:cs typeface="Times New Roman" pitchFamily="18" charset="0"/>
              </a:rPr>
              <a:t>VII</a:t>
            </a:r>
            <a:r>
              <a:rPr lang="ru-RU" sz="1600" dirty="0" smtClean="0">
                <a:latin typeface="Times New Roman" pitchFamily="18" charset="0"/>
                <a:cs typeface="Times New Roman" pitchFamily="18" charset="0"/>
              </a:rPr>
              <a:t> Открытого Регионального научно-методического Симпозиума «Наш мир- мир детства» в номинации «Конспект организации досуга</a:t>
            </a:r>
            <a:r>
              <a:rPr lang="ru-RU" sz="1600" dirty="0" smtClean="0">
                <a:latin typeface="Times New Roman" pitchFamily="18" charset="0"/>
                <a:cs typeface="Times New Roman" pitchFamily="18" charset="0"/>
              </a:rPr>
              <a:t>».</a:t>
            </a:r>
            <a:endParaRPr lang="ru-RU" sz="1600" dirty="0" smtClean="0">
              <a:latin typeface="Times New Roman" pitchFamily="18" charset="0"/>
              <a:cs typeface="Times New Roman" pitchFamily="18" charset="0"/>
            </a:endParaRPr>
          </a:p>
          <a:p>
            <a:endParaRPr lang="ru-RU" dirty="0"/>
          </a:p>
        </p:txBody>
      </p:sp>
      <p:pic>
        <p:nvPicPr>
          <p:cNvPr id="7" name="Рисунок 6"/>
          <p:cNvPicPr/>
          <p:nvPr/>
        </p:nvPicPr>
        <p:blipFill>
          <a:blip r:embed="rId2" cstate="print"/>
          <a:srcRect l="20730" t="22222" r="22445" b="15504"/>
          <a:stretch>
            <a:fillRect/>
          </a:stretch>
        </p:blipFill>
        <p:spPr bwMode="auto">
          <a:xfrm>
            <a:off x="6210796" y="5467984"/>
            <a:ext cx="1205948" cy="768627"/>
          </a:xfrm>
          <a:prstGeom prst="rect">
            <a:avLst/>
          </a:prstGeom>
          <a:noFill/>
          <a:ln w="9525">
            <a:noFill/>
            <a:miter lim="800000"/>
            <a:headEnd/>
            <a:tailEnd/>
          </a:ln>
        </p:spPr>
      </p:pic>
      <p:pic>
        <p:nvPicPr>
          <p:cNvPr id="8" name="Рисунок 7" descr="D:\документы работа\документы 15 - 16г\благодарности\160.jpeg"/>
          <p:cNvPicPr/>
          <p:nvPr/>
        </p:nvPicPr>
        <p:blipFill>
          <a:blip r:embed="rId3" cstate="print"/>
          <a:srcRect l="1972" t="1351" r="2382" b="6306"/>
          <a:stretch>
            <a:fillRect/>
          </a:stretch>
        </p:blipFill>
        <p:spPr bwMode="auto">
          <a:xfrm>
            <a:off x="7742537" y="5304658"/>
            <a:ext cx="807696" cy="1073426"/>
          </a:xfrm>
          <a:prstGeom prst="rect">
            <a:avLst/>
          </a:prstGeom>
          <a:noFill/>
          <a:ln w="9525">
            <a:noFill/>
            <a:miter lim="800000"/>
            <a:headEnd/>
            <a:tailEnd/>
          </a:ln>
        </p:spPr>
      </p:pic>
      <p:pic>
        <p:nvPicPr>
          <p:cNvPr id="9" name="Рисунок 8"/>
          <p:cNvPicPr/>
          <p:nvPr/>
        </p:nvPicPr>
        <p:blipFill>
          <a:blip r:embed="rId4" cstate="print"/>
          <a:srcRect l="35829" t="11628" r="33033" b="10077"/>
          <a:stretch>
            <a:fillRect/>
          </a:stretch>
        </p:blipFill>
        <p:spPr bwMode="auto">
          <a:xfrm>
            <a:off x="5153891" y="5308270"/>
            <a:ext cx="866900" cy="1133203"/>
          </a:xfrm>
          <a:prstGeom prst="rect">
            <a:avLst/>
          </a:prstGeom>
          <a:noFill/>
          <a:ln w="9525">
            <a:noFill/>
            <a:miter lim="800000"/>
            <a:headEnd/>
            <a:tailEnd/>
          </a:ln>
        </p:spPr>
      </p:pic>
      <p:sp>
        <p:nvSpPr>
          <p:cNvPr id="10" name="Номер слайда 9"/>
          <p:cNvSpPr>
            <a:spLocks noGrp="1"/>
          </p:cNvSpPr>
          <p:nvPr>
            <p:ph type="sldNum" sz="quarter" idx="12"/>
          </p:nvPr>
        </p:nvSpPr>
        <p:spPr/>
        <p:txBody>
          <a:bodyPr/>
          <a:lstStyle/>
          <a:p>
            <a:fld id="{47EC8064-8DCE-4935-ABCD-0176FC871D19}" type="slidenum">
              <a:rPr lang="ru-RU" smtClean="0"/>
              <a:pPr/>
              <a:t>31</a:t>
            </a:fld>
            <a:endParaRPr lang="ru-RU"/>
          </a:p>
        </p:txBody>
      </p:sp>
      <p:sp>
        <p:nvSpPr>
          <p:cNvPr id="11" name="TextBox 10"/>
          <p:cNvSpPr txBox="1"/>
          <p:nvPr/>
        </p:nvSpPr>
        <p:spPr>
          <a:xfrm>
            <a:off x="8725296" y="0"/>
            <a:ext cx="418704" cy="369332"/>
          </a:xfrm>
          <a:prstGeom prst="rect">
            <a:avLst/>
          </a:prstGeom>
          <a:noFill/>
        </p:spPr>
        <p:txBody>
          <a:bodyPr wrap="none" rtlCol="0">
            <a:spAutoFit/>
          </a:bodyPr>
          <a:lstStyle/>
          <a:p>
            <a:r>
              <a:rPr lang="ru-RU" dirty="0" smtClean="0"/>
              <a:t>31</a:t>
            </a:r>
            <a:endParaRPr lang="ru-RU"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1460666" y="0"/>
            <a:ext cx="7299022" cy="707886"/>
          </a:xfrm>
          <a:prstGeom prst="rect">
            <a:avLst/>
          </a:prstGeom>
        </p:spPr>
        <p:txBody>
          <a:bodyPr wrap="square">
            <a:spAutoFit/>
          </a:bodyPr>
          <a:lstStyle/>
          <a:p>
            <a:pPr algn="ctr"/>
            <a:r>
              <a:rPr lang="ru-RU" sz="2000" b="1" dirty="0" err="1" smtClean="0">
                <a:solidFill>
                  <a:srgbClr val="002060"/>
                </a:solidFill>
                <a:latin typeface="Times New Roman" panose="02020603050405020304" pitchFamily="18" charset="0"/>
                <a:cs typeface="Times New Roman" panose="02020603050405020304" pitchFamily="18" charset="0"/>
              </a:rPr>
              <a:t>Транслируемость</a:t>
            </a:r>
            <a:r>
              <a:rPr lang="ru-RU" sz="2000" b="1" dirty="0" smtClean="0">
                <a:solidFill>
                  <a:srgbClr val="002060"/>
                </a:solidFill>
                <a:latin typeface="Times New Roman" panose="02020603050405020304" pitchFamily="18" charset="0"/>
                <a:cs typeface="Times New Roman" panose="02020603050405020304" pitchFamily="18" charset="0"/>
              </a:rPr>
              <a:t> практических достижений профессиональной деятельности </a:t>
            </a:r>
          </a:p>
        </p:txBody>
      </p:sp>
      <p:sp>
        <p:nvSpPr>
          <p:cNvPr id="9" name="Прямоугольник 8"/>
          <p:cNvSpPr/>
          <p:nvPr/>
        </p:nvSpPr>
        <p:spPr>
          <a:xfrm>
            <a:off x="3668178" y="571871"/>
            <a:ext cx="2539157" cy="369332"/>
          </a:xfrm>
          <a:prstGeom prst="rect">
            <a:avLst/>
          </a:prstGeom>
        </p:spPr>
        <p:txBody>
          <a:bodyPr wrap="none">
            <a:spAutoFit/>
          </a:bodyPr>
          <a:lstStyle/>
          <a:p>
            <a:pPr algn="ctr">
              <a:defRPr/>
            </a:pPr>
            <a:r>
              <a:rPr lang="ru-RU" b="1" dirty="0" smtClean="0">
                <a:solidFill>
                  <a:srgbClr val="0070C0"/>
                </a:solidFill>
                <a:latin typeface="Times New Roman" pitchFamily="18" charset="0"/>
                <a:cs typeface="Times New Roman" pitchFamily="18" charset="0"/>
              </a:rPr>
              <a:t>Федеральный уровень</a:t>
            </a:r>
          </a:p>
        </p:txBody>
      </p:sp>
      <p:sp>
        <p:nvSpPr>
          <p:cNvPr id="10" name="Прямоугольник 9"/>
          <p:cNvSpPr/>
          <p:nvPr/>
        </p:nvSpPr>
        <p:spPr>
          <a:xfrm>
            <a:off x="921285" y="856357"/>
            <a:ext cx="7858538" cy="6001643"/>
          </a:xfrm>
          <a:prstGeom prst="rect">
            <a:avLst/>
          </a:prstGeom>
        </p:spPr>
        <p:txBody>
          <a:bodyPr wrap="square">
            <a:spAutoFit/>
          </a:bodyPr>
          <a:lstStyle/>
          <a:p>
            <a:pPr algn="just">
              <a:defRPr/>
            </a:pPr>
            <a:r>
              <a:rPr lang="ru-RU" sz="1600" dirty="0" smtClean="0">
                <a:latin typeface="Times New Roman" pitchFamily="18" charset="0"/>
                <a:cs typeface="Times New Roman" pitchFamily="18" charset="0"/>
              </a:rPr>
              <a:t>Всероссийская занимательная викторина по музыке «Музыкальная карусель»</a:t>
            </a:r>
          </a:p>
          <a:p>
            <a:pPr algn="just">
              <a:defRPr/>
            </a:pPr>
            <a:r>
              <a:rPr lang="ru-RU" sz="1600" dirty="0" smtClean="0">
                <a:latin typeface="Times New Roman" pitchFamily="18" charset="0"/>
                <a:cs typeface="Times New Roman" pitchFamily="18" charset="0"/>
              </a:rPr>
              <a:t>Всероссийская занимательная викторина по музыке «Любимая песенка»</a:t>
            </a:r>
          </a:p>
          <a:p>
            <a:pPr algn="just">
              <a:defRPr/>
            </a:pPr>
            <a:r>
              <a:rPr lang="ru-RU" sz="1600" dirty="0" smtClean="0">
                <a:latin typeface="Times New Roman" pitchFamily="18" charset="0"/>
                <a:cs typeface="Times New Roman" pitchFamily="18" charset="0"/>
              </a:rPr>
              <a:t>Всероссийская занимательная викторина по музыке «Любимая песенка»</a:t>
            </a:r>
          </a:p>
          <a:p>
            <a:pPr algn="just">
              <a:defRPr/>
            </a:pPr>
            <a:r>
              <a:rPr lang="ru-RU" sz="1600" dirty="0" smtClean="0">
                <a:latin typeface="Times New Roman" pitchFamily="18" charset="0"/>
                <a:cs typeface="Times New Roman" pitchFamily="18" charset="0"/>
              </a:rPr>
              <a:t>Всероссийская занимательная викторина по музыке «Любимая песенка»</a:t>
            </a:r>
          </a:p>
          <a:p>
            <a:pPr algn="just">
              <a:defRPr/>
            </a:pPr>
            <a:r>
              <a:rPr lang="ru-RU" sz="1600" dirty="0" smtClean="0">
                <a:latin typeface="Times New Roman" pitchFamily="18" charset="0"/>
                <a:cs typeface="Times New Roman" pitchFamily="18" charset="0"/>
              </a:rPr>
              <a:t>Всероссийский конкурс «Моё призвание- дошкольное образование</a:t>
            </a:r>
            <a:r>
              <a:rPr lang="ru-RU" sz="1600" dirty="0" smtClean="0">
                <a:latin typeface="Times New Roman" pitchFamily="18" charset="0"/>
                <a:cs typeface="Times New Roman" pitchFamily="18" charset="0"/>
              </a:rPr>
              <a:t>!»</a:t>
            </a:r>
          </a:p>
          <a:p>
            <a:pPr algn="just">
              <a:defRPr/>
            </a:pPr>
            <a:r>
              <a:rPr lang="ru-RU" sz="1600" dirty="0" smtClean="0">
                <a:latin typeface="Times New Roman" pitchFamily="18" charset="0"/>
                <a:cs typeface="Times New Roman" pitchFamily="18" charset="0"/>
              </a:rPr>
              <a:t>Всероссийский конкурс «Совместная деятельность педагогов и родителей»</a:t>
            </a:r>
          </a:p>
          <a:p>
            <a:pPr algn="just">
              <a:defRPr/>
            </a:pPr>
            <a:r>
              <a:rPr lang="ru-RU" sz="1600" dirty="0" smtClean="0">
                <a:latin typeface="Times New Roman" pitchFamily="18" charset="0"/>
                <a:cs typeface="Times New Roman" pitchFamily="18" charset="0"/>
              </a:rPr>
              <a:t>Всероссийская викторина «</a:t>
            </a:r>
            <a:r>
              <a:rPr lang="ru-RU" sz="1600" dirty="0" err="1" smtClean="0">
                <a:latin typeface="Times New Roman" pitchFamily="18" charset="0"/>
                <a:cs typeface="Times New Roman" pitchFamily="18" charset="0"/>
              </a:rPr>
              <a:t>Здоровьесберегающие</a:t>
            </a:r>
            <a:r>
              <a:rPr lang="ru-RU" sz="1600" dirty="0" smtClean="0">
                <a:latin typeface="Times New Roman" pitchFamily="18" charset="0"/>
                <a:cs typeface="Times New Roman" pitchFamily="18" charset="0"/>
              </a:rPr>
              <a:t> технологии в образовательном процессе ДОУ в условиях ФГОС»</a:t>
            </a:r>
          </a:p>
          <a:p>
            <a:pPr algn="just">
              <a:defRPr/>
            </a:pPr>
            <a:r>
              <a:rPr lang="ru-RU" sz="1600" dirty="0" smtClean="0">
                <a:latin typeface="Times New Roman" pitchFamily="18" charset="0"/>
                <a:cs typeface="Times New Roman" pitchFamily="18" charset="0"/>
              </a:rPr>
              <a:t>Всероссийский конкурс «Музыкальное образование в детском саду»</a:t>
            </a:r>
          </a:p>
          <a:p>
            <a:pPr algn="just">
              <a:defRPr/>
            </a:pPr>
            <a:r>
              <a:rPr lang="ru-RU" sz="1600" dirty="0" smtClean="0">
                <a:latin typeface="Times New Roman" pitchFamily="18" charset="0"/>
                <a:cs typeface="Times New Roman" pitchFamily="18" charset="0"/>
              </a:rPr>
              <a:t>Всероссийский конкурс «Культура речи современного педагога»</a:t>
            </a:r>
            <a:endParaRPr lang="ru-RU" sz="1600" dirty="0" smtClean="0">
              <a:latin typeface="Times New Roman" pitchFamily="18" charset="0"/>
              <a:cs typeface="Times New Roman" pitchFamily="18" charset="0"/>
            </a:endParaRPr>
          </a:p>
          <a:p>
            <a:pPr algn="just">
              <a:defRPr/>
            </a:pPr>
            <a:r>
              <a:rPr lang="ru-RU" sz="1600" dirty="0" smtClean="0">
                <a:latin typeface="Times New Roman" pitchFamily="18" charset="0"/>
                <a:cs typeface="Times New Roman" pitchFamily="18" charset="0"/>
              </a:rPr>
              <a:t>Международный конкурс «Лучшее новогоднее оформление</a:t>
            </a:r>
            <a:r>
              <a:rPr lang="ru-RU" sz="1600" dirty="0" smtClean="0">
                <a:latin typeface="Times New Roman" pitchFamily="18" charset="0"/>
                <a:cs typeface="Times New Roman" pitchFamily="18" charset="0"/>
              </a:rPr>
              <a:t>»</a:t>
            </a:r>
          </a:p>
          <a:p>
            <a:pPr algn="just">
              <a:defRPr/>
            </a:pPr>
            <a:r>
              <a:rPr lang="en-US" sz="1600" dirty="0" smtClean="0">
                <a:latin typeface="Times New Roman" pitchFamily="18" charset="0"/>
                <a:cs typeface="Times New Roman" pitchFamily="18" charset="0"/>
              </a:rPr>
              <a:t>III </a:t>
            </a:r>
            <a:r>
              <a:rPr lang="ru-RU" sz="1600" dirty="0" smtClean="0">
                <a:latin typeface="Times New Roman" pitchFamily="18" charset="0"/>
                <a:cs typeface="Times New Roman" pitchFamily="18" charset="0"/>
              </a:rPr>
              <a:t>Всероссийский конкурс</a:t>
            </a:r>
            <a:r>
              <a:rPr lang="en-US"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дистанционного конкурса фотографий «Педагогический альбом  на </a:t>
            </a:r>
            <a:r>
              <a:rPr lang="en-US" sz="1600" b="1" dirty="0" smtClean="0">
                <a:solidFill>
                  <a:srgbClr val="002060"/>
                </a:solidFill>
                <a:latin typeface="Times New Roman" panose="02020603050405020304" pitchFamily="18" charset="0"/>
                <a:cs typeface="Times New Roman" panose="02020603050405020304" pitchFamily="18" charset="0"/>
              </a:rPr>
              <a:t>http</a:t>
            </a:r>
            <a:r>
              <a:rPr lang="en-US" sz="1600" b="1" dirty="0" smtClean="0">
                <a:solidFill>
                  <a:srgbClr val="002060"/>
                </a:solidFill>
                <a:latin typeface="Times New Roman" panose="02020603050405020304" pitchFamily="18" charset="0"/>
                <a:cs typeface="Times New Roman" panose="02020603050405020304" pitchFamily="18" charset="0"/>
              </a:rPr>
              <a:t>://www.o-detstve.ru</a:t>
            </a:r>
            <a:r>
              <a:rPr lang="ru-RU" sz="1600" dirty="0" smtClean="0">
                <a:latin typeface="Times New Roman" pitchFamily="18" charset="0"/>
                <a:cs typeface="Times New Roman" pitchFamily="18" charset="0"/>
              </a:rPr>
              <a:t> Творческая работа «Детский сад приглашает друзей» </a:t>
            </a:r>
          </a:p>
          <a:p>
            <a:pPr algn="just">
              <a:defRPr/>
            </a:pPr>
            <a:r>
              <a:rPr lang="ru-RU" sz="1600" dirty="0" smtClean="0">
                <a:latin typeface="Times New Roman" pitchFamily="18" charset="0"/>
                <a:cs typeface="Times New Roman" pitchFamily="18" charset="0"/>
              </a:rPr>
              <a:t>«</a:t>
            </a:r>
            <a:r>
              <a:rPr lang="ru-RU" sz="1600" dirty="0" smtClean="0">
                <a:latin typeface="Times New Roman" pitchFamily="18" charset="0"/>
                <a:cs typeface="Times New Roman" pitchFamily="18" charset="0"/>
              </a:rPr>
              <a:t>Эффективность использования </a:t>
            </a:r>
            <a:r>
              <a:rPr lang="ru-RU" sz="1600" dirty="0" err="1" smtClean="0">
                <a:latin typeface="Times New Roman" pitchFamily="18" charset="0"/>
                <a:cs typeface="Times New Roman" pitchFamily="18" charset="0"/>
              </a:rPr>
              <a:t>мультимедийного</a:t>
            </a:r>
            <a:r>
              <a:rPr lang="ru-RU" sz="1600" dirty="0" smtClean="0">
                <a:latin typeface="Times New Roman" pitchFamily="18" charset="0"/>
                <a:cs typeface="Times New Roman" pitchFamily="18" charset="0"/>
              </a:rPr>
              <a:t> </a:t>
            </a:r>
            <a:r>
              <a:rPr lang="ru-RU" sz="1600" dirty="0" smtClean="0">
                <a:latin typeface="Times New Roman" pitchFamily="18" charset="0"/>
                <a:cs typeface="Times New Roman" pitchFamily="18" charset="0"/>
              </a:rPr>
              <a:t>устройства в музыкальном образовании дошкольников</a:t>
            </a:r>
            <a:r>
              <a:rPr lang="ru-RU" sz="1600" dirty="0" smtClean="0">
                <a:latin typeface="Times New Roman" pitchFamily="18" charset="0"/>
                <a:cs typeface="Times New Roman" pitchFamily="18" charset="0"/>
              </a:rPr>
              <a:t>».</a:t>
            </a:r>
            <a:r>
              <a:rPr lang="ru-RU" sz="1600" dirty="0" smtClean="0">
                <a:solidFill>
                  <a:srgbClr val="002060"/>
                </a:solidFill>
                <a:latin typeface="Times New Roman" pitchFamily="18" charset="0"/>
                <a:cs typeface="Times New Roman" pitchFamily="18" charset="0"/>
              </a:rPr>
              <a:t> </a:t>
            </a:r>
            <a:endParaRPr lang="ru-RU" sz="1600" dirty="0" smtClean="0">
              <a:solidFill>
                <a:srgbClr val="002060"/>
              </a:solidFill>
              <a:latin typeface="Times New Roman" pitchFamily="18" charset="0"/>
              <a:cs typeface="Times New Roman" pitchFamily="18" charset="0"/>
            </a:endParaRPr>
          </a:p>
          <a:p>
            <a:pPr algn="just">
              <a:defRPr/>
            </a:pPr>
            <a:r>
              <a:rPr lang="ru-RU" sz="1600" dirty="0" smtClean="0">
                <a:latin typeface="Times New Roman" pitchFamily="18" charset="0"/>
                <a:cs typeface="Times New Roman" pitchFamily="18" charset="0"/>
              </a:rPr>
              <a:t>Публикация </a:t>
            </a:r>
            <a:r>
              <a:rPr lang="ru-RU" sz="1600" dirty="0" smtClean="0">
                <a:latin typeface="Times New Roman" pitchFamily="18" charset="0"/>
                <a:cs typeface="Times New Roman" pitchFamily="18" charset="0"/>
              </a:rPr>
              <a:t>авторского методического </a:t>
            </a:r>
            <a:r>
              <a:rPr lang="ru-RU" sz="1600" dirty="0" smtClean="0">
                <a:latin typeface="Times New Roman" pitchFamily="18" charset="0"/>
                <a:cs typeface="Times New Roman" pitchFamily="18" charset="0"/>
              </a:rPr>
              <a:t>материала «Чистый </a:t>
            </a:r>
            <a:r>
              <a:rPr lang="ru-RU" sz="1600" dirty="0" smtClean="0">
                <a:latin typeface="Times New Roman" pitchFamily="18" charset="0"/>
                <a:cs typeface="Times New Roman" pitchFamily="18" charset="0"/>
              </a:rPr>
              <a:t>город» Всероссийский педагогический </a:t>
            </a:r>
            <a:r>
              <a:rPr lang="ru-RU" sz="1600" dirty="0" smtClean="0">
                <a:latin typeface="Times New Roman" pitchFamily="18" charset="0"/>
                <a:cs typeface="Times New Roman" pitchFamily="18" charset="0"/>
              </a:rPr>
              <a:t>конкурс методических </a:t>
            </a:r>
            <a:r>
              <a:rPr lang="ru-RU" sz="1600" dirty="0" smtClean="0">
                <a:latin typeface="Times New Roman" pitchFamily="18" charset="0"/>
                <a:cs typeface="Times New Roman" pitchFamily="18" charset="0"/>
              </a:rPr>
              <a:t>разработок НОД «Творческой мысли каскад»</a:t>
            </a:r>
          </a:p>
          <a:p>
            <a:pPr algn="just">
              <a:defRPr/>
            </a:pPr>
            <a:endParaRPr lang="ru-RU" sz="1600" dirty="0" smtClean="0">
              <a:latin typeface="Times New Roman" pitchFamily="18" charset="0"/>
              <a:cs typeface="Times New Roman" pitchFamily="18" charset="0"/>
            </a:endParaRPr>
          </a:p>
          <a:p>
            <a:pPr algn="just">
              <a:defRPr/>
            </a:pPr>
            <a:endParaRPr lang="ru-RU" sz="1600" dirty="0" smtClean="0">
              <a:latin typeface="Times New Roman" pitchFamily="18" charset="0"/>
              <a:cs typeface="Times New Roman" pitchFamily="18" charset="0"/>
            </a:endParaRPr>
          </a:p>
          <a:p>
            <a:pPr algn="just">
              <a:defRPr/>
            </a:pPr>
            <a:endParaRPr lang="ru-RU" sz="1600" dirty="0" smtClean="0">
              <a:latin typeface="Times New Roman" pitchFamily="18" charset="0"/>
              <a:cs typeface="Times New Roman" pitchFamily="18" charset="0"/>
            </a:endParaRPr>
          </a:p>
          <a:p>
            <a:pPr algn="just">
              <a:defRPr/>
            </a:pPr>
            <a:endParaRPr lang="ru-RU" sz="1600" dirty="0" smtClean="0">
              <a:latin typeface="Times New Roman" pitchFamily="18" charset="0"/>
              <a:cs typeface="Times New Roman" pitchFamily="18" charset="0"/>
            </a:endParaRPr>
          </a:p>
          <a:p>
            <a:pPr algn="just">
              <a:defRPr/>
            </a:pPr>
            <a:endParaRPr lang="ru-RU" sz="1600" dirty="0" smtClean="0">
              <a:latin typeface="Times New Roman" pitchFamily="18" charset="0"/>
              <a:cs typeface="Times New Roman" pitchFamily="18" charset="0"/>
            </a:endParaRPr>
          </a:p>
          <a:p>
            <a:pPr algn="just">
              <a:defRPr/>
            </a:pPr>
            <a:endParaRPr lang="ru-RU" sz="1600" dirty="0" smtClean="0">
              <a:latin typeface="Times New Roman" pitchFamily="18" charset="0"/>
              <a:cs typeface="Times New Roman" pitchFamily="18" charset="0"/>
            </a:endParaRPr>
          </a:p>
        </p:txBody>
      </p:sp>
      <p:pic>
        <p:nvPicPr>
          <p:cNvPr id="12" name="Рисунок 11"/>
          <p:cNvPicPr/>
          <p:nvPr/>
        </p:nvPicPr>
        <p:blipFill>
          <a:blip r:embed="rId2" cstate="print"/>
          <a:srcRect l="42438" t="1929" r="24587" b="7653"/>
          <a:stretch>
            <a:fillRect/>
          </a:stretch>
        </p:blipFill>
        <p:spPr bwMode="auto">
          <a:xfrm>
            <a:off x="7592405" y="1330035"/>
            <a:ext cx="577818" cy="964421"/>
          </a:xfrm>
          <a:prstGeom prst="rect">
            <a:avLst/>
          </a:prstGeom>
          <a:noFill/>
          <a:ln w="9525">
            <a:noFill/>
            <a:miter lim="800000"/>
            <a:headEnd/>
            <a:tailEnd/>
          </a:ln>
        </p:spPr>
      </p:pic>
      <p:pic>
        <p:nvPicPr>
          <p:cNvPr id="13" name="Рисунок 12"/>
          <p:cNvPicPr/>
          <p:nvPr/>
        </p:nvPicPr>
        <p:blipFill>
          <a:blip r:embed="rId3" cstate="print"/>
          <a:srcRect l="32091" t="1929" r="30204" b="9004"/>
          <a:stretch>
            <a:fillRect/>
          </a:stretch>
        </p:blipFill>
        <p:spPr bwMode="auto">
          <a:xfrm>
            <a:off x="8278291" y="736269"/>
            <a:ext cx="580701" cy="979049"/>
          </a:xfrm>
          <a:prstGeom prst="rect">
            <a:avLst/>
          </a:prstGeom>
          <a:noFill/>
          <a:ln w="9525">
            <a:noFill/>
            <a:miter lim="800000"/>
            <a:headEnd/>
            <a:tailEnd/>
          </a:ln>
        </p:spPr>
      </p:pic>
      <p:pic>
        <p:nvPicPr>
          <p:cNvPr id="14" name="Рисунок 13"/>
          <p:cNvPicPr/>
          <p:nvPr/>
        </p:nvPicPr>
        <p:blipFill>
          <a:blip r:embed="rId4" cstate="print"/>
          <a:srcRect l="46968" t="6431" r="28935" b="32154"/>
          <a:stretch>
            <a:fillRect/>
          </a:stretch>
        </p:blipFill>
        <p:spPr bwMode="auto">
          <a:xfrm>
            <a:off x="7819390" y="451262"/>
            <a:ext cx="588339" cy="967839"/>
          </a:xfrm>
          <a:prstGeom prst="rect">
            <a:avLst/>
          </a:prstGeom>
          <a:noFill/>
          <a:ln w="9525">
            <a:noFill/>
            <a:miter lim="800000"/>
            <a:headEnd/>
            <a:tailEnd/>
          </a:ln>
        </p:spPr>
      </p:pic>
      <p:pic>
        <p:nvPicPr>
          <p:cNvPr id="2050" name="Picture 2" descr="G:\грамота.jpeg"/>
          <p:cNvPicPr>
            <a:picLocks noChangeAspect="1" noChangeArrowheads="1"/>
          </p:cNvPicPr>
          <p:nvPr/>
        </p:nvPicPr>
        <p:blipFill>
          <a:blip r:embed="rId5" cstate="print"/>
          <a:srcRect/>
          <a:stretch>
            <a:fillRect/>
          </a:stretch>
        </p:blipFill>
        <p:spPr bwMode="auto">
          <a:xfrm>
            <a:off x="7021586" y="2719448"/>
            <a:ext cx="571981" cy="908462"/>
          </a:xfrm>
          <a:prstGeom prst="rect">
            <a:avLst/>
          </a:prstGeom>
          <a:noFill/>
        </p:spPr>
      </p:pic>
      <p:pic>
        <p:nvPicPr>
          <p:cNvPr id="2051" name="Picture 3" descr="F:\грамоты\s 2 МБДОУ Детский сад № 28 г. Арзамас FE01.jpg"/>
          <p:cNvPicPr>
            <a:picLocks noChangeAspect="1" noChangeArrowheads="1"/>
          </p:cNvPicPr>
          <p:nvPr/>
        </p:nvPicPr>
        <p:blipFill>
          <a:blip r:embed="rId6" cstate="print"/>
          <a:srcRect/>
          <a:stretch>
            <a:fillRect/>
          </a:stretch>
        </p:blipFill>
        <p:spPr bwMode="auto">
          <a:xfrm>
            <a:off x="8397711" y="2726234"/>
            <a:ext cx="556284" cy="869147"/>
          </a:xfrm>
          <a:prstGeom prst="rect">
            <a:avLst/>
          </a:prstGeom>
          <a:noFill/>
        </p:spPr>
      </p:pic>
      <p:pic>
        <p:nvPicPr>
          <p:cNvPr id="16" name="Рисунок 15"/>
          <p:cNvPicPr/>
          <p:nvPr/>
        </p:nvPicPr>
        <p:blipFill>
          <a:blip r:embed="rId7" cstate="print"/>
          <a:srcRect l="6639" t="7679" r="6414" b="24928"/>
          <a:stretch>
            <a:fillRect/>
          </a:stretch>
        </p:blipFill>
        <p:spPr bwMode="auto">
          <a:xfrm>
            <a:off x="997527" y="5569526"/>
            <a:ext cx="1543793" cy="1046472"/>
          </a:xfrm>
          <a:prstGeom prst="rect">
            <a:avLst/>
          </a:prstGeom>
          <a:noFill/>
          <a:ln w="9525">
            <a:solidFill>
              <a:srgbClr val="0070C0"/>
            </a:solidFill>
            <a:miter lim="800000"/>
            <a:headEnd/>
            <a:tailEnd/>
          </a:ln>
        </p:spPr>
      </p:pic>
      <p:sp>
        <p:nvSpPr>
          <p:cNvPr id="17" name="Прямоугольник 16"/>
          <p:cNvSpPr/>
          <p:nvPr/>
        </p:nvSpPr>
        <p:spPr>
          <a:xfrm>
            <a:off x="690260" y="5208228"/>
            <a:ext cx="4626361" cy="417422"/>
          </a:xfrm>
          <a:prstGeom prst="rect">
            <a:avLst/>
          </a:prstGeom>
        </p:spPr>
        <p:txBody>
          <a:bodyPr wrap="square">
            <a:spAutoFit/>
          </a:bodyPr>
          <a:lstStyle/>
          <a:p>
            <a:pPr marL="285750" indent="-285750">
              <a:lnSpc>
                <a:spcPct val="150000"/>
              </a:lnSpc>
              <a:defRPr/>
            </a:pPr>
            <a:r>
              <a:rPr lang="ru-RU" sz="1600" b="1" dirty="0" smtClean="0">
                <a:solidFill>
                  <a:srgbClr val="002060"/>
                </a:solidFill>
                <a:latin typeface="Times New Roman" panose="02020603050405020304" pitchFamily="18" charset="0"/>
                <a:cs typeface="Times New Roman" panose="02020603050405020304" pitchFamily="18" charset="0"/>
              </a:rPr>
              <a:t>Персональный сайт на </a:t>
            </a:r>
            <a:r>
              <a:rPr lang="en-US" sz="1600" b="1" dirty="0" smtClean="0">
                <a:solidFill>
                  <a:srgbClr val="002060"/>
                </a:solidFill>
                <a:latin typeface="Times New Roman" panose="02020603050405020304" pitchFamily="18" charset="0"/>
                <a:cs typeface="Times New Roman" panose="02020603050405020304" pitchFamily="18" charset="0"/>
              </a:rPr>
              <a:t>nsportal.ru</a:t>
            </a:r>
            <a:endParaRPr lang="ru-RU" sz="1600" b="1" dirty="0">
              <a:solidFill>
                <a:srgbClr val="002060"/>
              </a:solidFill>
              <a:latin typeface="Times New Roman" panose="02020603050405020304" pitchFamily="18" charset="0"/>
              <a:cs typeface="Times New Roman" panose="02020603050405020304" pitchFamily="18" charset="0"/>
            </a:endParaRPr>
          </a:p>
        </p:txBody>
      </p:sp>
      <p:pic>
        <p:nvPicPr>
          <p:cNvPr id="18" name="Рисунок 17"/>
          <p:cNvPicPr/>
          <p:nvPr/>
        </p:nvPicPr>
        <p:blipFill>
          <a:blip r:embed="rId8" cstate="print"/>
          <a:srcRect l="43531" t="2894" r="26218" b="20579"/>
          <a:stretch>
            <a:fillRect/>
          </a:stretch>
        </p:blipFill>
        <p:spPr bwMode="auto">
          <a:xfrm>
            <a:off x="8411611" y="1531915"/>
            <a:ext cx="554259" cy="895554"/>
          </a:xfrm>
          <a:prstGeom prst="rect">
            <a:avLst/>
          </a:prstGeom>
          <a:noFill/>
          <a:ln w="9525">
            <a:noFill/>
            <a:miter lim="800000"/>
            <a:headEnd/>
            <a:tailEnd/>
          </a:ln>
        </p:spPr>
      </p:pic>
      <p:pic>
        <p:nvPicPr>
          <p:cNvPr id="19" name="Рисунок 18"/>
          <p:cNvPicPr/>
          <p:nvPr/>
        </p:nvPicPr>
        <p:blipFill>
          <a:blip r:embed="rId9" cstate="print"/>
          <a:srcRect l="27175" t="16456" r="21392" b="26740"/>
          <a:stretch>
            <a:fillRect/>
          </a:stretch>
        </p:blipFill>
        <p:spPr bwMode="auto">
          <a:xfrm>
            <a:off x="2626537" y="5581404"/>
            <a:ext cx="1137942" cy="1013503"/>
          </a:xfrm>
          <a:prstGeom prst="rect">
            <a:avLst/>
          </a:prstGeom>
          <a:noFill/>
          <a:ln w="9525">
            <a:solidFill>
              <a:srgbClr val="0070C0"/>
            </a:solidFill>
            <a:miter lim="800000"/>
            <a:headEnd/>
            <a:tailEnd/>
          </a:ln>
        </p:spPr>
      </p:pic>
      <p:pic>
        <p:nvPicPr>
          <p:cNvPr id="20" name="Picture 17" descr="C:\Users\МБДОУ ДС 28\Desktop\3.tif"/>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16942" t="12966" r="11313" b="15518"/>
          <a:stretch/>
        </p:blipFill>
        <p:spPr bwMode="auto">
          <a:xfrm>
            <a:off x="7613634" y="2778825"/>
            <a:ext cx="768859" cy="569833"/>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Рисунок 21"/>
          <p:cNvPicPr/>
          <p:nvPr/>
        </p:nvPicPr>
        <p:blipFill>
          <a:blip r:embed="rId11" cstate="print"/>
          <a:srcRect t="3859" r="1685" b="4149"/>
          <a:stretch>
            <a:fillRect/>
          </a:stretch>
        </p:blipFill>
        <p:spPr bwMode="auto">
          <a:xfrm>
            <a:off x="4894809" y="5498275"/>
            <a:ext cx="1292234" cy="892286"/>
          </a:xfrm>
          <a:prstGeom prst="rect">
            <a:avLst/>
          </a:prstGeom>
          <a:noFill/>
          <a:ln w="9525">
            <a:solidFill>
              <a:srgbClr val="0070C0"/>
            </a:solidFill>
            <a:miter lim="800000"/>
            <a:headEnd/>
            <a:tailEnd/>
          </a:ln>
        </p:spPr>
      </p:pic>
      <p:pic>
        <p:nvPicPr>
          <p:cNvPr id="24" name="Picture 16" descr="C:\Users\МБДОУ ДС 28\Desktop\1.tif"/>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l="22950" t="5032" r="8451" b="24862"/>
          <a:stretch/>
        </p:blipFill>
        <p:spPr bwMode="auto">
          <a:xfrm>
            <a:off x="4025481" y="5354543"/>
            <a:ext cx="694499" cy="1098817"/>
          </a:xfrm>
          <a:prstGeom prst="rect">
            <a:avLst/>
          </a:prstGeom>
          <a:noFill/>
          <a:ln>
            <a:solidFill>
              <a:srgbClr val="FFFF00"/>
            </a:solidFill>
          </a:ln>
          <a:extLst>
            <a:ext uri="{909E8E84-426E-40DD-AFC4-6F175D3DCCD1}">
              <a14:hiddenFill xmlns:a14="http://schemas.microsoft.com/office/drawing/2010/main" xmlns="">
                <a:solidFill>
                  <a:srgbClr val="FFFFFF"/>
                </a:solidFill>
              </a14:hiddenFill>
            </a:ext>
          </a:extLst>
        </p:spPr>
      </p:pic>
      <p:pic>
        <p:nvPicPr>
          <p:cNvPr id="25" name="Рисунок 24"/>
          <p:cNvPicPr/>
          <p:nvPr/>
        </p:nvPicPr>
        <p:blipFill>
          <a:blip r:embed="rId13" cstate="print"/>
          <a:srcRect t="3537" r="1535" b="5393"/>
          <a:stretch>
            <a:fillRect/>
          </a:stretch>
        </p:blipFill>
        <p:spPr bwMode="auto">
          <a:xfrm>
            <a:off x="6382689" y="5438899"/>
            <a:ext cx="1300645" cy="953904"/>
          </a:xfrm>
          <a:prstGeom prst="rect">
            <a:avLst/>
          </a:prstGeom>
          <a:noFill/>
          <a:ln w="9525">
            <a:solidFill>
              <a:srgbClr val="0070C0"/>
            </a:solidFill>
            <a:miter lim="800000"/>
            <a:headEnd/>
            <a:tailEnd/>
          </a:ln>
        </p:spPr>
      </p:pic>
      <p:pic>
        <p:nvPicPr>
          <p:cNvPr id="26" name="Picture 15" descr="C:\Users\МБДОУ ДС 28\Desktop\фото игра\IMG_20160405_193042.jpg"/>
          <p:cNvPicPr>
            <a:picLocks noChangeAspect="1" noChangeArrowheads="1"/>
          </p:cNvPicPr>
          <p:nvPr/>
        </p:nvPicPr>
        <p:blipFill rotWithShape="1">
          <a:blip r:embed="rId14" cstate="print">
            <a:extLst>
              <a:ext uri="{28A0092B-C50C-407E-A947-70E740481C1C}">
                <a14:useLocalDpi xmlns:a14="http://schemas.microsoft.com/office/drawing/2010/main" xmlns="" val="0"/>
              </a:ext>
            </a:extLst>
          </a:blip>
          <a:srcRect l="26067" t="9245"/>
          <a:stretch/>
        </p:blipFill>
        <p:spPr bwMode="auto">
          <a:xfrm rot="5400000">
            <a:off x="7829088" y="5607799"/>
            <a:ext cx="1142959" cy="757893"/>
          </a:xfrm>
          <a:prstGeom prst="rect">
            <a:avLst/>
          </a:prstGeom>
          <a:noFill/>
          <a:ln>
            <a:solidFill>
              <a:srgbClr val="0070C0"/>
            </a:solidFill>
          </a:ln>
          <a:extLst>
            <a:ext uri="{909E8E84-426E-40DD-AFC4-6F175D3DCCD1}">
              <a14:hiddenFill xmlns:a14="http://schemas.microsoft.com/office/drawing/2010/main" xmlns="">
                <a:solidFill>
                  <a:srgbClr val="FFFFFF"/>
                </a:solidFill>
              </a14:hiddenFill>
            </a:ext>
          </a:extLst>
        </p:spPr>
      </p:pic>
      <p:sp>
        <p:nvSpPr>
          <p:cNvPr id="27" name="Номер слайда 26"/>
          <p:cNvSpPr>
            <a:spLocks noGrp="1"/>
          </p:cNvSpPr>
          <p:nvPr>
            <p:ph type="sldNum" sz="quarter" idx="12"/>
          </p:nvPr>
        </p:nvSpPr>
        <p:spPr/>
        <p:txBody>
          <a:bodyPr/>
          <a:lstStyle/>
          <a:p>
            <a:fld id="{47EC8064-8DCE-4935-ABCD-0176FC871D19}" type="slidenum">
              <a:rPr lang="ru-RU" smtClean="0"/>
              <a:pPr/>
              <a:t>32</a:t>
            </a:fld>
            <a:endParaRPr lang="ru-RU"/>
          </a:p>
        </p:txBody>
      </p:sp>
      <p:sp>
        <p:nvSpPr>
          <p:cNvPr id="28" name="TextBox 27"/>
          <p:cNvSpPr txBox="1"/>
          <p:nvPr/>
        </p:nvSpPr>
        <p:spPr>
          <a:xfrm>
            <a:off x="8725296" y="0"/>
            <a:ext cx="418704" cy="369332"/>
          </a:xfrm>
          <a:prstGeom prst="rect">
            <a:avLst/>
          </a:prstGeom>
          <a:noFill/>
        </p:spPr>
        <p:txBody>
          <a:bodyPr wrap="none" rtlCol="0">
            <a:spAutoFit/>
          </a:bodyPr>
          <a:lstStyle/>
          <a:p>
            <a:r>
              <a:rPr lang="ru-RU" dirty="0" smtClean="0"/>
              <a:t>32</a:t>
            </a:r>
            <a:endParaRPr lang="ru-RU" dirty="0"/>
          </a:p>
        </p:txBody>
      </p:sp>
    </p:spTree>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2060</TotalTime>
  <Words>1232</Words>
  <Application>Microsoft Office PowerPoint</Application>
  <PresentationFormat>Экран (4:3)</PresentationFormat>
  <Paragraphs>288</Paragraphs>
  <Slides>32</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Демонстрируем свой таланты в сольных номерах</vt:lpstr>
      <vt:lpstr>Слайд 16</vt:lpstr>
      <vt:lpstr>Слайд 17</vt:lpstr>
      <vt:lpstr>Слайд 18</vt:lpstr>
      <vt:lpstr> Ценность для музыкального образования дошкольников имеет системная взаимосвязь ДОУ с учреждениями музыкальной культуры, организующие для детей циклы музыкальных встреч.                  Расширение музыкального опыта детей, проводя циклы музыкальных встреч, обеспечивает перспективные связи музыкального образования дошкольников.                  Таким образом, создается единое целостное пространство музыкального образования детей дошкольного возраста.</vt:lpstr>
      <vt:lpstr>Слайд 20</vt:lpstr>
      <vt:lpstr>Слайд 21</vt:lpstr>
      <vt:lpstr>Слайд 22</vt:lpstr>
      <vt:lpstr>Слайд 23</vt:lpstr>
      <vt:lpstr>Слайд 24</vt:lpstr>
      <vt:lpstr>Слайд 25</vt:lpstr>
      <vt:lpstr>Слайд 26</vt:lpstr>
      <vt:lpstr>Нам есть чем пополнить портфолио</vt:lpstr>
      <vt:lpstr>Слайд 28</vt:lpstr>
      <vt:lpstr>Слайд 29</vt:lpstr>
      <vt:lpstr>Слайд 30</vt:lpstr>
      <vt:lpstr>Слайд 31</vt:lpstr>
      <vt:lpstr>Слайд 32</vt:lpstr>
    </vt:vector>
  </TitlesOfParts>
  <Company>Home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Acer</cp:lastModifiedBy>
  <cp:revision>181</cp:revision>
  <dcterms:created xsi:type="dcterms:W3CDTF">2016-08-19T04:09:22Z</dcterms:created>
  <dcterms:modified xsi:type="dcterms:W3CDTF">2018-04-04T12:10:50Z</dcterms:modified>
</cp:coreProperties>
</file>