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18"/>
  </p:notesMasterIdLst>
  <p:sldIdLst>
    <p:sldId id="257" r:id="rId2"/>
    <p:sldId id="258" r:id="rId3"/>
    <p:sldId id="273" r:id="rId4"/>
    <p:sldId id="262" r:id="rId5"/>
    <p:sldId id="295" r:id="rId6"/>
    <p:sldId id="297" r:id="rId7"/>
    <p:sldId id="286" r:id="rId8"/>
    <p:sldId id="287" r:id="rId9"/>
    <p:sldId id="290" r:id="rId10"/>
    <p:sldId id="288" r:id="rId11"/>
    <p:sldId id="292" r:id="rId12"/>
    <p:sldId id="293" r:id="rId13"/>
    <p:sldId id="294" r:id="rId14"/>
    <p:sldId id="296" r:id="rId15"/>
    <p:sldId id="269" r:id="rId16"/>
    <p:sldId id="27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99"/>
    <a:srgbClr val="FFFFCC"/>
    <a:srgbClr val="FFCC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24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Доход от реализации программ дополнительного образования</a:t>
            </a:r>
            <a:endParaRPr lang="ru-RU" sz="1400" dirty="0"/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</c:v>
                </c:pt>
              </c:strCache>
            </c:strRef>
          </c:tx>
          <c:spPr>
            <a:effectLst>
              <a:innerShdw blurRad="63500" dist="50800" dir="8100000">
                <a:prstClr val="black">
                  <a:alpha val="50000"/>
                </a:prstClr>
              </a:innerShdw>
            </a:effectLst>
          </c:spPr>
          <c:cat>
            <c:numRef>
              <c:f>Лист1!$A$2:$A$5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87475</c:v>
                </c:pt>
                <c:pt idx="1">
                  <c:v>178618</c:v>
                </c:pt>
                <c:pt idx="2">
                  <c:v>211387</c:v>
                </c:pt>
              </c:numCache>
            </c:numRef>
          </c:val>
        </c:ser>
        <c:dLbls/>
        <c:overlap val="100"/>
        <c:axId val="80450304"/>
        <c:axId val="80451840"/>
      </c:barChart>
      <c:catAx>
        <c:axId val="80450304"/>
        <c:scaling>
          <c:orientation val="minMax"/>
        </c:scaling>
        <c:axPos val="b"/>
        <c:numFmt formatCode="General" sourceLinked="1"/>
        <c:tickLblPos val="nextTo"/>
        <c:crossAx val="80451840"/>
        <c:crosses val="autoZero"/>
        <c:auto val="1"/>
        <c:lblAlgn val="ctr"/>
        <c:lblOffset val="100"/>
      </c:catAx>
      <c:valAx>
        <c:axId val="80451840"/>
        <c:scaling>
          <c:orientation val="minMax"/>
        </c:scaling>
        <c:axPos val="l"/>
        <c:majorGridlines/>
        <c:numFmt formatCode="General" sourceLinked="1"/>
        <c:tickLblPos val="nextTo"/>
        <c:crossAx val="8045030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E831CE-00EA-42DF-ADBF-22A5A8A55DE5}" type="doc">
      <dgm:prSet loTypeId="urn:microsoft.com/office/officeart/2005/8/layout/chevron2" loCatId="list" qsTypeId="urn:microsoft.com/office/officeart/2005/8/quickstyle/simple1#4" qsCatId="simple" csTypeId="urn:microsoft.com/office/officeart/2005/8/colors/accent5_1" csCatId="accent5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D8AE93DF-F2AF-4480-827B-704D6E27E33C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09BCDE-9D01-47A4-AC67-750B5D972852}" type="parTrans" cxnId="{6DBFED91-3707-49E2-9D4D-1CA5C7E774F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DCD900-3E04-4172-8116-D79AA20BCB5E}" type="sibTrans" cxnId="{6DBFED91-3707-49E2-9D4D-1CA5C7E774F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B99E2B-7245-4EB3-9B56-21F31F00B3E6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pPr algn="just"/>
          <a:r>
            <a: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Пополнена материально-техническая база учреждения</a:t>
          </a:r>
          <a:endParaRPr lang="ru-RU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E54CB9-A3FE-4BBC-829E-8CB12780C24F}" type="parTrans" cxnId="{07A14663-FEAA-4150-8DA8-F0D988F34D2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ED48F4-1FEE-4148-8444-6B9482E4D4A1}" type="sibTrans" cxnId="{07A14663-FEAA-4150-8DA8-F0D988F34D2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17504B-74E0-4E88-9A65-42AB493AA82A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83D49D-F216-47B1-B5D3-132B7B41A49D}" type="parTrans" cxnId="{267FF20B-CF66-4F76-A3EE-7B0A1CEEB5B2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3D7E52-C1EE-4027-8ADF-0444079C5BC0}" type="sibTrans" cxnId="{267FF20B-CF66-4F76-A3EE-7B0A1CEEB5B2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5297BA-2DB7-4D25-9FD1-258C990A8AF7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pPr algn="just"/>
          <a:r>
            <a: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Созданы дополнительные возможностей для развития детей</a:t>
          </a:r>
          <a:endParaRPr lang="ru-RU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271636-4B64-43F5-8429-433743219F6A}" type="parTrans" cxnId="{D8BE5FB8-616A-4572-B0DB-08314C8CCA1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794AFC-A9DA-4B54-B48A-D36787C978CF}" type="sibTrans" cxnId="{D8BE5FB8-616A-4572-B0DB-08314C8CCA1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5DBDFD-5325-423F-8E1C-68B2D8CEB5DE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Наблюдается рост образовательного потенциала педагогов</a:t>
          </a:r>
          <a:endParaRPr lang="ru-RU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455E26-4240-44BE-B2FA-878E6E3D35B2}" type="parTrans" cxnId="{DDFE1621-184C-4950-A03F-F40CF1057BC2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1A705C-7770-4B61-A50B-61C88412C321}" type="sibTrans" cxnId="{DDFE1621-184C-4950-A03F-F40CF1057BC2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8728AA-69AC-483F-A29D-D8BBE4D38D25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30D3C3-1ED9-48F9-8E93-AE60B9C25F31}" type="parTrans" cxnId="{CEDD70A1-8D45-480B-86D9-20CD5FF8B81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748CC9-B9B1-4CCF-BCF3-89E1C584989C}" type="sibTrans" cxnId="{CEDD70A1-8D45-480B-86D9-20CD5FF8B81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248657-DE26-4287-8AE8-FA624EBCF33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Эффективно используются современные образовательные технологии</a:t>
          </a:r>
          <a:endParaRPr lang="ru-RU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44725B-BB2B-41F9-A079-E6D75065F444}" type="parTrans" cxnId="{CE29109A-186B-4D33-B3A8-7130C662A78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1AD9A2-883E-4DB3-80A0-EAA5B5878522}" type="sibTrans" cxnId="{CE29109A-186B-4D33-B3A8-7130C662A78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3B1963-96D0-4677-83D7-9FF612B40AE6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2A9E73-0B76-4EAA-B5D3-8174AE108C97}" type="parTrans" cxnId="{EDA6B028-FE39-4984-AE09-7AACD37710E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799733-367F-40A9-9193-ADD39D9E13DE}" type="sibTrans" cxnId="{EDA6B028-FE39-4984-AE09-7AACD37710E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BFAED7-B279-4BF3-922D-E0550A09414C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AAC074-0FE9-4DFE-90A4-CAE977AD0798}" type="parTrans" cxnId="{DDEF10A2-0D68-4CAE-A827-A6AF43C6E49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D5E2EE-80AD-4CA8-9502-9F9D8F1164E9}" type="sibTrans" cxnId="{DDEF10A2-0D68-4CAE-A827-A6AF43C6E49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282733-78E6-4758-B4AA-F4010980EE14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Эффективное взаимодействие с родителями (законными представителями)  воспитанников</a:t>
          </a:r>
          <a:endParaRPr lang="ru-RU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DCDBE9-FFDF-4A26-AFFE-533C86FEA84C}" type="parTrans" cxnId="{5310753D-FE2D-4B09-8762-81F8ED6E52D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E8A854-3BA2-4DAF-B501-B24770F80FFE}" type="sibTrans" cxnId="{5310753D-FE2D-4B09-8762-81F8ED6E52D4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CD03C4-8578-4582-A929-3E40EBB2CB7C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Активность социальных партнеров</a:t>
          </a:r>
          <a:endParaRPr lang="ru-RU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ACAB2F-1D80-4CA7-9761-1371741B36A7}" type="parTrans" cxnId="{40E3E542-5338-434A-886D-D6CC5F7C7D5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64B4C5-A322-4276-AEAD-D7A52AF5F0C3}" type="sibTrans" cxnId="{40E3E542-5338-434A-886D-D6CC5F7C7D5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C47AFC-70F2-4AB3-9C25-FE4820444D1B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Открытость деятельности учреждения</a:t>
          </a:r>
          <a:endParaRPr lang="ru-RU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3ECD1D-657C-4DA2-BD6D-C964AD94297B}" type="parTrans" cxnId="{594E71FF-D6F8-41C7-A4A7-0B83621B159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4DB115-F1AA-4C84-94AE-49D360D3C5A1}" type="sibTrans" cxnId="{594E71FF-D6F8-41C7-A4A7-0B83621B159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400E54-E5F6-461B-BAF7-D1B9DF1D3787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EC6CFD-D2C8-48EE-9A10-B3C17E466F33}" type="parTrans" cxnId="{F923E15D-755A-4AAE-A924-6F8EAAC7B73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59DA6B-B60D-4A5C-A914-7D8E0FEF44F2}" type="sibTrans" cxnId="{F923E15D-755A-4AAE-A924-6F8EAAC7B73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BB4F21-5B66-473D-A984-201A4233EF90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gm:spPr>
      <dgm:t>
        <a:bodyPr/>
        <a:lstStyle/>
        <a:p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9C36E9-308A-4570-A89D-13D04FE63434}" type="parTrans" cxnId="{55D58E4D-8456-4F70-8B08-CE954D5515C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A67960-6833-4299-AA35-FD1EE55D972C}" type="sibTrans" cxnId="{55D58E4D-8456-4F70-8B08-CE954D5515C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C99997-2676-4611-BEF5-78DEC27F9360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B9D034-5FC3-4453-A7C6-E0D69F8B62C5}" type="sibTrans" cxnId="{A8A16E96-EB79-4BA9-98D5-4F25CED2B96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7CAA34-F05B-4289-84AA-382D87F7A4DB}" type="parTrans" cxnId="{A8A16E96-EB79-4BA9-98D5-4F25CED2B96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DD3F61-83BB-43D8-9492-DB6D72070125}" type="pres">
      <dgm:prSet presAssocID="{CAE831CE-00EA-42DF-ADBF-22A5A8A55DE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ECAE21-2115-4F2E-AFD0-DB752D8FDB72}" type="pres">
      <dgm:prSet presAssocID="{D8AE93DF-F2AF-4480-827B-704D6E27E33C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8602EC05-D346-48FE-B531-DC168DFFFCF5}" type="pres">
      <dgm:prSet presAssocID="{D8AE93DF-F2AF-4480-827B-704D6E27E33C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88D0A-342F-452D-AE5F-796570EDC947}" type="pres">
      <dgm:prSet presAssocID="{D8AE93DF-F2AF-4480-827B-704D6E27E33C}" presName="descendantText" presStyleLbl="alignAcc1" presStyleIdx="0" presStyleCnt="8" custScaleX="1014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5B5931-8DEF-4EB8-AA2C-F5CC771DCC88}" type="pres">
      <dgm:prSet presAssocID="{8ADCD900-3E04-4172-8116-D79AA20BCB5E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07C04F05-C1C0-4370-A1F2-A6269694463B}" type="pres">
      <dgm:prSet presAssocID="{B017504B-74E0-4E88-9A65-42AB493AA82A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E16B0213-03A3-4B2F-905F-417633E128D3}" type="pres">
      <dgm:prSet presAssocID="{B017504B-74E0-4E88-9A65-42AB493AA82A}" presName="parentText" presStyleLbl="align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610F71-E930-4325-B4D7-ED6C64892C64}" type="pres">
      <dgm:prSet presAssocID="{B017504B-74E0-4E88-9A65-42AB493AA82A}" presName="descendantText" presStyleLbl="alignAcc1" presStyleIdx="1" presStyleCnt="8" custScaleX="1014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62F8A8-29D2-48A2-B806-01297A3C4114}" type="pres">
      <dgm:prSet presAssocID="{BB3D7E52-C1EE-4027-8ADF-0444079C5BC0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3E4CB36D-1841-41B2-8A33-C50881137E29}" type="pres">
      <dgm:prSet presAssocID="{D4BFAED7-B279-4BF3-922D-E0550A09414C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32B441BB-613D-49D5-B194-655081B7AF9B}" type="pres">
      <dgm:prSet presAssocID="{D4BFAED7-B279-4BF3-922D-E0550A09414C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8587CE-0A17-4E43-A5A8-90B9380F9063}" type="pres">
      <dgm:prSet presAssocID="{D4BFAED7-B279-4BF3-922D-E0550A09414C}" presName="descendantText" presStyleLbl="alignAcc1" presStyleIdx="2" presStyleCnt="8" custScaleX="102609" custLinFactNeighborX="-634" custLinFactNeighborY="10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970183-C1E3-41CB-87FF-13A44992A635}" type="pres">
      <dgm:prSet presAssocID="{ACD5E2EE-80AD-4CA8-9502-9F9D8F1164E9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336B21B1-D5CE-4A8D-8BB7-824F40312292}" type="pres">
      <dgm:prSet presAssocID="{B58728AA-69AC-483F-A29D-D8BBE4D38D25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FA59B56C-3B79-4133-9684-718E3B953AAC}" type="pres">
      <dgm:prSet presAssocID="{B58728AA-69AC-483F-A29D-D8BBE4D38D25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EE147E-2CFE-4433-9452-5C8BAC505BCC}" type="pres">
      <dgm:prSet presAssocID="{B58728AA-69AC-483F-A29D-D8BBE4D38D25}" presName="descendantText" presStyleLbl="alignAcc1" presStyleIdx="3" presStyleCnt="8" custScaleX="1014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C7B4A5-A32E-4CD3-B7E7-FD6269FF4760}" type="pres">
      <dgm:prSet presAssocID="{E7748CC9-B9B1-4CCF-BCF3-89E1C584989C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98E033DB-8E1C-4BEA-A771-23B88392AF94}" type="pres">
      <dgm:prSet presAssocID="{563B1963-96D0-4677-83D7-9FF612B40AE6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0E5890AC-D756-4165-8E62-F6B9F370D144}" type="pres">
      <dgm:prSet presAssocID="{563B1963-96D0-4677-83D7-9FF612B40AE6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5FD99C-522A-48BE-A00F-17D4F00F3160}" type="pres">
      <dgm:prSet presAssocID="{563B1963-96D0-4677-83D7-9FF612B40AE6}" presName="descendantText" presStyleLbl="alignAcc1" presStyleIdx="4" presStyleCnt="8" custScaleX="101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09AD1-7DCD-40DE-AC29-172EE5D5F59E}" type="pres">
      <dgm:prSet presAssocID="{F3799733-367F-40A9-9193-ADD39D9E13DE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85727685-3517-441B-9B4E-523BAEA9804F}" type="pres">
      <dgm:prSet presAssocID="{0E400E54-E5F6-461B-BAF7-D1B9DF1D3787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0D22EA79-5CE4-4CF5-8166-58FFB4DC7F54}" type="pres">
      <dgm:prSet presAssocID="{0E400E54-E5F6-461B-BAF7-D1B9DF1D3787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AE8A02-F272-4D7B-B20D-6D8A06DCE9BC}" type="pres">
      <dgm:prSet presAssocID="{0E400E54-E5F6-461B-BAF7-D1B9DF1D3787}" presName="descendantText" presStyleLbl="alignAcc1" presStyleIdx="5" presStyleCnt="8">
        <dgm:presLayoutVars>
          <dgm:bulletEnabled val="1"/>
        </dgm:presLayoutVars>
      </dgm:prSet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7641C563-41C5-4790-BE4A-CBC724BED326}" type="pres">
      <dgm:prSet presAssocID="{4F59DA6B-B60D-4A5C-A914-7D8E0FEF44F2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1B9238E9-4805-429A-A090-891012C57937}" type="pres">
      <dgm:prSet presAssocID="{61BB4F21-5B66-473D-A984-201A4233EF90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0B9A6378-C6DC-4238-8813-32D92D354BC9}" type="pres">
      <dgm:prSet presAssocID="{61BB4F21-5B66-473D-A984-201A4233EF90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99990E-00FE-4FDC-82D1-8B4681776641}" type="pres">
      <dgm:prSet presAssocID="{61BB4F21-5B66-473D-A984-201A4233EF90}" presName="descendantText" presStyleLbl="alignAcc1" presStyleIdx="6" presStyleCnt="8" custScaleX="101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C61F45-37FB-4AF8-94D1-8C5A6DB51662}" type="pres">
      <dgm:prSet presAssocID="{6BA67960-6833-4299-AA35-FD1EE55D972C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3ADC77FC-E087-427C-9376-BCA62FF6D93D}" type="pres">
      <dgm:prSet presAssocID="{A3C99997-2676-4611-BEF5-78DEC27F9360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268344F8-26B9-4500-BC69-FBB8B73E477B}" type="pres">
      <dgm:prSet presAssocID="{A3C99997-2676-4611-BEF5-78DEC27F9360}" presName="parentText" presStyleLbl="alignNode1" presStyleIdx="7" presStyleCnt="8" custLinFactX="-200000" custLinFactNeighborX="-245717" custLinFactNeighborY="688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B3A3E-BB6F-49EE-825F-A9FC8585805A}" type="pres">
      <dgm:prSet presAssocID="{A3C99997-2676-4611-BEF5-78DEC27F9360}" presName="descendantText" presStyleLbl="alignAcc1" presStyleIdx="7" presStyleCnt="8" custScaleX="102306" custLinFactY="-100000" custLinFactNeighborX="-153" custLinFactNeighborY="-1810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1D8BB0-09F8-41D0-A89A-A52F20E7B76B}" type="presOf" srcId="{A3C99997-2676-4611-BEF5-78DEC27F9360}" destId="{268344F8-26B9-4500-BC69-FBB8B73E477B}" srcOrd="0" destOrd="0" presId="urn:microsoft.com/office/officeart/2005/8/layout/chevron2"/>
    <dgm:cxn modelId="{A8A16E96-EB79-4BA9-98D5-4F25CED2B96B}" srcId="{CAE831CE-00EA-42DF-ADBF-22A5A8A55DE5}" destId="{A3C99997-2676-4611-BEF5-78DEC27F9360}" srcOrd="7" destOrd="0" parTransId="{FC7CAA34-F05B-4289-84AA-382D87F7A4DB}" sibTransId="{E6B9D034-5FC3-4453-A7C6-E0D69F8B62C5}"/>
    <dgm:cxn modelId="{665594B6-E46B-47C9-BDE3-77363AC119EF}" type="presOf" srcId="{ED5297BA-2DB7-4D25-9FD1-258C990A8AF7}" destId="{CD610F71-E930-4325-B4D7-ED6C64892C64}" srcOrd="0" destOrd="0" presId="urn:microsoft.com/office/officeart/2005/8/layout/chevron2"/>
    <dgm:cxn modelId="{07A14663-FEAA-4150-8DA8-F0D988F34D24}" srcId="{D8AE93DF-F2AF-4480-827B-704D6E27E33C}" destId="{5AB99E2B-7245-4EB3-9B56-21F31F00B3E6}" srcOrd="0" destOrd="0" parTransId="{BDE54CB9-A3FE-4BBC-829E-8CB12780C24F}" sibTransId="{50ED48F4-1FEE-4148-8444-6B9482E4D4A1}"/>
    <dgm:cxn modelId="{7B81D6B2-8747-49CF-9AEF-6AD4C4FDCEB2}" type="presOf" srcId="{0F5DBDFD-5325-423F-8E1C-68B2D8CEB5DE}" destId="{378587CE-0A17-4E43-A5A8-90B9380F9063}" srcOrd="0" destOrd="0" presId="urn:microsoft.com/office/officeart/2005/8/layout/chevron2"/>
    <dgm:cxn modelId="{92D4CC40-7CBD-46AF-9888-B3EC5A8601B4}" type="presOf" srcId="{41282733-78E6-4758-B4AA-F4010980EE14}" destId="{C25B3A3E-BB6F-49EE-825F-A9FC8585805A}" srcOrd="0" destOrd="0" presId="urn:microsoft.com/office/officeart/2005/8/layout/chevron2"/>
    <dgm:cxn modelId="{DDFE1621-184C-4950-A03F-F40CF1057BC2}" srcId="{D4BFAED7-B279-4BF3-922D-E0550A09414C}" destId="{0F5DBDFD-5325-423F-8E1C-68B2D8CEB5DE}" srcOrd="0" destOrd="0" parTransId="{E7455E26-4240-44BE-B2FA-878E6E3D35B2}" sibTransId="{631A705C-7770-4B61-A50B-61C88412C321}"/>
    <dgm:cxn modelId="{CE29109A-186B-4D33-B3A8-7130C662A78D}" srcId="{B58728AA-69AC-483F-A29D-D8BBE4D38D25}" destId="{D7248657-DE26-4287-8AE8-FA624EBCF331}" srcOrd="0" destOrd="0" parTransId="{A144725B-BB2B-41F9-A079-E6D75065F444}" sibTransId="{BE1AD9A2-883E-4DB3-80A0-EAA5B5878522}"/>
    <dgm:cxn modelId="{CEDD70A1-8D45-480B-86D9-20CD5FF8B81A}" srcId="{CAE831CE-00EA-42DF-ADBF-22A5A8A55DE5}" destId="{B58728AA-69AC-483F-A29D-D8BBE4D38D25}" srcOrd="3" destOrd="0" parTransId="{4030D3C3-1ED9-48F9-8E93-AE60B9C25F31}" sibTransId="{E7748CC9-B9B1-4CCF-BCF3-89E1C584989C}"/>
    <dgm:cxn modelId="{FE11ACEA-47DD-47B2-8043-8F7A4D81FD9D}" type="presOf" srcId="{88C47AFC-70F2-4AB3-9C25-FE4820444D1B}" destId="{0F5FD99C-522A-48BE-A00F-17D4F00F3160}" srcOrd="0" destOrd="0" presId="urn:microsoft.com/office/officeart/2005/8/layout/chevron2"/>
    <dgm:cxn modelId="{AAC9C7F8-AE2F-46DF-A122-91825F42ECD9}" type="presOf" srcId="{CAE831CE-00EA-42DF-ADBF-22A5A8A55DE5}" destId="{F1DD3F61-83BB-43D8-9492-DB6D72070125}" srcOrd="0" destOrd="0" presId="urn:microsoft.com/office/officeart/2005/8/layout/chevron2"/>
    <dgm:cxn modelId="{594E71FF-D6F8-41C7-A4A7-0B83621B159E}" srcId="{563B1963-96D0-4677-83D7-9FF612B40AE6}" destId="{88C47AFC-70F2-4AB3-9C25-FE4820444D1B}" srcOrd="0" destOrd="0" parTransId="{7E3ECD1D-657C-4DA2-BD6D-C964AD94297B}" sibTransId="{D74DB115-F1AA-4C84-94AE-49D360D3C5A1}"/>
    <dgm:cxn modelId="{8C541CF9-CABB-432D-B5BF-37BB9604F7B1}" type="presOf" srcId="{563B1963-96D0-4677-83D7-9FF612B40AE6}" destId="{0E5890AC-D756-4165-8E62-F6B9F370D144}" srcOrd="0" destOrd="0" presId="urn:microsoft.com/office/officeart/2005/8/layout/chevron2"/>
    <dgm:cxn modelId="{EDA6B028-FE39-4984-AE09-7AACD37710E5}" srcId="{CAE831CE-00EA-42DF-ADBF-22A5A8A55DE5}" destId="{563B1963-96D0-4677-83D7-9FF612B40AE6}" srcOrd="4" destOrd="0" parTransId="{562A9E73-0B76-4EAA-B5D3-8174AE108C97}" sibTransId="{F3799733-367F-40A9-9193-ADD39D9E13DE}"/>
    <dgm:cxn modelId="{6DBFED91-3707-49E2-9D4D-1CA5C7E774FB}" srcId="{CAE831CE-00EA-42DF-ADBF-22A5A8A55DE5}" destId="{D8AE93DF-F2AF-4480-827B-704D6E27E33C}" srcOrd="0" destOrd="0" parTransId="{8309BCDE-9D01-47A4-AC67-750B5D972852}" sibTransId="{8ADCD900-3E04-4172-8116-D79AA20BCB5E}"/>
    <dgm:cxn modelId="{5310753D-FE2D-4B09-8762-81F8ED6E52D4}" srcId="{A3C99997-2676-4611-BEF5-78DEC27F9360}" destId="{41282733-78E6-4758-B4AA-F4010980EE14}" srcOrd="0" destOrd="0" parTransId="{CDDCDBE9-FFDF-4A26-AFFE-533C86FEA84C}" sibTransId="{0CE8A854-3BA2-4DAF-B501-B24770F80FFE}"/>
    <dgm:cxn modelId="{148DA054-6C80-4A56-8706-2C2EFC80B3BB}" type="presOf" srcId="{4ECD03C4-8578-4582-A929-3E40EBB2CB7C}" destId="{4399990E-00FE-4FDC-82D1-8B4681776641}" srcOrd="0" destOrd="0" presId="urn:microsoft.com/office/officeart/2005/8/layout/chevron2"/>
    <dgm:cxn modelId="{FFC0E5E5-80EE-41E7-AA43-586F083B3860}" type="presOf" srcId="{0E400E54-E5F6-461B-BAF7-D1B9DF1D3787}" destId="{0D22EA79-5CE4-4CF5-8166-58FFB4DC7F54}" srcOrd="0" destOrd="0" presId="urn:microsoft.com/office/officeart/2005/8/layout/chevron2"/>
    <dgm:cxn modelId="{4D5C8EAE-8737-4D0E-8C0D-7C41711CE034}" type="presOf" srcId="{D4BFAED7-B279-4BF3-922D-E0550A09414C}" destId="{32B441BB-613D-49D5-B194-655081B7AF9B}" srcOrd="0" destOrd="0" presId="urn:microsoft.com/office/officeart/2005/8/layout/chevron2"/>
    <dgm:cxn modelId="{25123A34-582C-4288-93DE-73C31A4AB438}" type="presOf" srcId="{D7248657-DE26-4287-8AE8-FA624EBCF331}" destId="{43EE147E-2CFE-4433-9452-5C8BAC505BCC}" srcOrd="0" destOrd="0" presId="urn:microsoft.com/office/officeart/2005/8/layout/chevron2"/>
    <dgm:cxn modelId="{D8BE5FB8-616A-4572-B0DB-08314C8CCA15}" srcId="{B017504B-74E0-4E88-9A65-42AB493AA82A}" destId="{ED5297BA-2DB7-4D25-9FD1-258C990A8AF7}" srcOrd="0" destOrd="0" parTransId="{E3271636-4B64-43F5-8429-433743219F6A}" sibTransId="{4E794AFC-A9DA-4B54-B48A-D36787C978CF}"/>
    <dgm:cxn modelId="{DDEF10A2-0D68-4CAE-A827-A6AF43C6E498}" srcId="{CAE831CE-00EA-42DF-ADBF-22A5A8A55DE5}" destId="{D4BFAED7-B279-4BF3-922D-E0550A09414C}" srcOrd="2" destOrd="0" parTransId="{4AAAC074-0FE9-4DFE-90A4-CAE977AD0798}" sibTransId="{ACD5E2EE-80AD-4CA8-9502-9F9D8F1164E9}"/>
    <dgm:cxn modelId="{40E3E542-5338-434A-886D-D6CC5F7C7D5E}" srcId="{61BB4F21-5B66-473D-A984-201A4233EF90}" destId="{4ECD03C4-8578-4582-A929-3E40EBB2CB7C}" srcOrd="0" destOrd="0" parTransId="{D2ACAB2F-1D80-4CA7-9761-1371741B36A7}" sibTransId="{C264B4C5-A322-4276-AEAD-D7A52AF5F0C3}"/>
    <dgm:cxn modelId="{E13A1AFA-188E-43DF-8F16-16FF2FBF8515}" type="presOf" srcId="{5AB99E2B-7245-4EB3-9B56-21F31F00B3E6}" destId="{35C88D0A-342F-452D-AE5F-796570EDC947}" srcOrd="0" destOrd="0" presId="urn:microsoft.com/office/officeart/2005/8/layout/chevron2"/>
    <dgm:cxn modelId="{267FF20B-CF66-4F76-A3EE-7B0A1CEEB5B2}" srcId="{CAE831CE-00EA-42DF-ADBF-22A5A8A55DE5}" destId="{B017504B-74E0-4E88-9A65-42AB493AA82A}" srcOrd="1" destOrd="0" parTransId="{FF83D49D-F216-47B1-B5D3-132B7B41A49D}" sibTransId="{BB3D7E52-C1EE-4027-8ADF-0444079C5BC0}"/>
    <dgm:cxn modelId="{A1FC1AB3-E0B2-4C9A-9067-9212F13DD119}" type="presOf" srcId="{B58728AA-69AC-483F-A29D-D8BBE4D38D25}" destId="{FA59B56C-3B79-4133-9684-718E3B953AAC}" srcOrd="0" destOrd="0" presId="urn:microsoft.com/office/officeart/2005/8/layout/chevron2"/>
    <dgm:cxn modelId="{763A7A4B-0F3E-4233-988A-D1F19E782624}" type="presOf" srcId="{61BB4F21-5B66-473D-A984-201A4233EF90}" destId="{0B9A6378-C6DC-4238-8813-32D92D354BC9}" srcOrd="0" destOrd="0" presId="urn:microsoft.com/office/officeart/2005/8/layout/chevron2"/>
    <dgm:cxn modelId="{F923E15D-755A-4AAE-A924-6F8EAAC7B736}" srcId="{CAE831CE-00EA-42DF-ADBF-22A5A8A55DE5}" destId="{0E400E54-E5F6-461B-BAF7-D1B9DF1D3787}" srcOrd="5" destOrd="0" parTransId="{8AEC6CFD-D2C8-48EE-9A10-B3C17E466F33}" sibTransId="{4F59DA6B-B60D-4A5C-A914-7D8E0FEF44F2}"/>
    <dgm:cxn modelId="{1FDAC106-09AA-40A3-A6C0-5FCF22B8B3C4}" type="presOf" srcId="{B017504B-74E0-4E88-9A65-42AB493AA82A}" destId="{E16B0213-03A3-4B2F-905F-417633E128D3}" srcOrd="0" destOrd="0" presId="urn:microsoft.com/office/officeart/2005/8/layout/chevron2"/>
    <dgm:cxn modelId="{55D58E4D-8456-4F70-8B08-CE954D5515C6}" srcId="{CAE831CE-00EA-42DF-ADBF-22A5A8A55DE5}" destId="{61BB4F21-5B66-473D-A984-201A4233EF90}" srcOrd="6" destOrd="0" parTransId="{0C9C36E9-308A-4570-A89D-13D04FE63434}" sibTransId="{6BA67960-6833-4299-AA35-FD1EE55D972C}"/>
    <dgm:cxn modelId="{9E3CED43-C537-4BD4-BBAB-2E4CFF55BDE6}" type="presOf" srcId="{D8AE93DF-F2AF-4480-827B-704D6E27E33C}" destId="{8602EC05-D346-48FE-B531-DC168DFFFCF5}" srcOrd="0" destOrd="0" presId="urn:microsoft.com/office/officeart/2005/8/layout/chevron2"/>
    <dgm:cxn modelId="{2B57B862-745E-45B9-9040-794C1148BC00}" type="presParOf" srcId="{F1DD3F61-83BB-43D8-9492-DB6D72070125}" destId="{14ECAE21-2115-4F2E-AFD0-DB752D8FDB72}" srcOrd="0" destOrd="0" presId="urn:microsoft.com/office/officeart/2005/8/layout/chevron2"/>
    <dgm:cxn modelId="{13BC5F27-786B-4101-999E-AFD888A27454}" type="presParOf" srcId="{14ECAE21-2115-4F2E-AFD0-DB752D8FDB72}" destId="{8602EC05-D346-48FE-B531-DC168DFFFCF5}" srcOrd="0" destOrd="0" presId="urn:microsoft.com/office/officeart/2005/8/layout/chevron2"/>
    <dgm:cxn modelId="{4E15B699-5FAF-4704-9043-250355B8F06C}" type="presParOf" srcId="{14ECAE21-2115-4F2E-AFD0-DB752D8FDB72}" destId="{35C88D0A-342F-452D-AE5F-796570EDC947}" srcOrd="1" destOrd="0" presId="urn:microsoft.com/office/officeart/2005/8/layout/chevron2"/>
    <dgm:cxn modelId="{E7EB9B40-52BD-4F02-B723-081F737BEC57}" type="presParOf" srcId="{F1DD3F61-83BB-43D8-9492-DB6D72070125}" destId="{6F5B5931-8DEF-4EB8-AA2C-F5CC771DCC88}" srcOrd="1" destOrd="0" presId="urn:microsoft.com/office/officeart/2005/8/layout/chevron2"/>
    <dgm:cxn modelId="{B732ED2E-3414-4834-A4B3-129E764F242C}" type="presParOf" srcId="{F1DD3F61-83BB-43D8-9492-DB6D72070125}" destId="{07C04F05-C1C0-4370-A1F2-A6269694463B}" srcOrd="2" destOrd="0" presId="urn:microsoft.com/office/officeart/2005/8/layout/chevron2"/>
    <dgm:cxn modelId="{EB05532A-089D-4C04-90C7-4D3C033B02AD}" type="presParOf" srcId="{07C04F05-C1C0-4370-A1F2-A6269694463B}" destId="{E16B0213-03A3-4B2F-905F-417633E128D3}" srcOrd="0" destOrd="0" presId="urn:microsoft.com/office/officeart/2005/8/layout/chevron2"/>
    <dgm:cxn modelId="{FB3FFA2C-E1C9-4B44-9014-2ACCA2431B04}" type="presParOf" srcId="{07C04F05-C1C0-4370-A1F2-A6269694463B}" destId="{CD610F71-E930-4325-B4D7-ED6C64892C64}" srcOrd="1" destOrd="0" presId="urn:microsoft.com/office/officeart/2005/8/layout/chevron2"/>
    <dgm:cxn modelId="{9A6B312D-B1E1-43CD-AD63-29173462C264}" type="presParOf" srcId="{F1DD3F61-83BB-43D8-9492-DB6D72070125}" destId="{6962F8A8-29D2-48A2-B806-01297A3C4114}" srcOrd="3" destOrd="0" presId="urn:microsoft.com/office/officeart/2005/8/layout/chevron2"/>
    <dgm:cxn modelId="{2827EE19-E477-40D5-8B21-33C2E3A1969B}" type="presParOf" srcId="{F1DD3F61-83BB-43D8-9492-DB6D72070125}" destId="{3E4CB36D-1841-41B2-8A33-C50881137E29}" srcOrd="4" destOrd="0" presId="urn:microsoft.com/office/officeart/2005/8/layout/chevron2"/>
    <dgm:cxn modelId="{13996EFE-36F9-443F-B89A-BE139BB020CA}" type="presParOf" srcId="{3E4CB36D-1841-41B2-8A33-C50881137E29}" destId="{32B441BB-613D-49D5-B194-655081B7AF9B}" srcOrd="0" destOrd="0" presId="urn:microsoft.com/office/officeart/2005/8/layout/chevron2"/>
    <dgm:cxn modelId="{166CC399-32A2-4299-A4F5-FDD30A28C65B}" type="presParOf" srcId="{3E4CB36D-1841-41B2-8A33-C50881137E29}" destId="{378587CE-0A17-4E43-A5A8-90B9380F9063}" srcOrd="1" destOrd="0" presId="urn:microsoft.com/office/officeart/2005/8/layout/chevron2"/>
    <dgm:cxn modelId="{DED28376-E557-4093-A824-BDBA5E50213D}" type="presParOf" srcId="{F1DD3F61-83BB-43D8-9492-DB6D72070125}" destId="{AD970183-C1E3-41CB-87FF-13A44992A635}" srcOrd="5" destOrd="0" presId="urn:microsoft.com/office/officeart/2005/8/layout/chevron2"/>
    <dgm:cxn modelId="{301682DA-DDDF-4A74-ACA1-1D752C2AB9A7}" type="presParOf" srcId="{F1DD3F61-83BB-43D8-9492-DB6D72070125}" destId="{336B21B1-D5CE-4A8D-8BB7-824F40312292}" srcOrd="6" destOrd="0" presId="urn:microsoft.com/office/officeart/2005/8/layout/chevron2"/>
    <dgm:cxn modelId="{025435B6-103F-4018-9F65-DBF020E59857}" type="presParOf" srcId="{336B21B1-D5CE-4A8D-8BB7-824F40312292}" destId="{FA59B56C-3B79-4133-9684-718E3B953AAC}" srcOrd="0" destOrd="0" presId="urn:microsoft.com/office/officeart/2005/8/layout/chevron2"/>
    <dgm:cxn modelId="{1E8278C0-6C78-4946-B128-3546D55A3867}" type="presParOf" srcId="{336B21B1-D5CE-4A8D-8BB7-824F40312292}" destId="{43EE147E-2CFE-4433-9452-5C8BAC505BCC}" srcOrd="1" destOrd="0" presId="urn:microsoft.com/office/officeart/2005/8/layout/chevron2"/>
    <dgm:cxn modelId="{E727E453-B361-4F93-93CF-C8D18B72D56A}" type="presParOf" srcId="{F1DD3F61-83BB-43D8-9492-DB6D72070125}" destId="{C8C7B4A5-A32E-4CD3-B7E7-FD6269FF4760}" srcOrd="7" destOrd="0" presId="urn:microsoft.com/office/officeart/2005/8/layout/chevron2"/>
    <dgm:cxn modelId="{12E34F62-3D96-4641-ACE7-F43FD961313B}" type="presParOf" srcId="{F1DD3F61-83BB-43D8-9492-DB6D72070125}" destId="{98E033DB-8E1C-4BEA-A771-23B88392AF94}" srcOrd="8" destOrd="0" presId="urn:microsoft.com/office/officeart/2005/8/layout/chevron2"/>
    <dgm:cxn modelId="{6ED2D74A-0495-4845-B326-33A7087032E8}" type="presParOf" srcId="{98E033DB-8E1C-4BEA-A771-23B88392AF94}" destId="{0E5890AC-D756-4165-8E62-F6B9F370D144}" srcOrd="0" destOrd="0" presId="urn:microsoft.com/office/officeart/2005/8/layout/chevron2"/>
    <dgm:cxn modelId="{E3C6CEFC-242A-4FA8-834D-A2BA0629ED65}" type="presParOf" srcId="{98E033DB-8E1C-4BEA-A771-23B88392AF94}" destId="{0F5FD99C-522A-48BE-A00F-17D4F00F3160}" srcOrd="1" destOrd="0" presId="urn:microsoft.com/office/officeart/2005/8/layout/chevron2"/>
    <dgm:cxn modelId="{F0D12D6C-7D1A-4073-B97B-ABBB2D5BE706}" type="presParOf" srcId="{F1DD3F61-83BB-43D8-9492-DB6D72070125}" destId="{22609AD1-7DCD-40DE-AC29-172EE5D5F59E}" srcOrd="9" destOrd="0" presId="urn:microsoft.com/office/officeart/2005/8/layout/chevron2"/>
    <dgm:cxn modelId="{6C9FEDDA-F696-435F-833E-BD2654B73920}" type="presParOf" srcId="{F1DD3F61-83BB-43D8-9492-DB6D72070125}" destId="{85727685-3517-441B-9B4E-523BAEA9804F}" srcOrd="10" destOrd="0" presId="urn:microsoft.com/office/officeart/2005/8/layout/chevron2"/>
    <dgm:cxn modelId="{A301425E-9F1D-4423-9C91-56B6FF7379AB}" type="presParOf" srcId="{85727685-3517-441B-9B4E-523BAEA9804F}" destId="{0D22EA79-5CE4-4CF5-8166-58FFB4DC7F54}" srcOrd="0" destOrd="0" presId="urn:microsoft.com/office/officeart/2005/8/layout/chevron2"/>
    <dgm:cxn modelId="{CCFB2294-1071-413A-B273-FDFBDE5F710F}" type="presParOf" srcId="{85727685-3517-441B-9B4E-523BAEA9804F}" destId="{0AAE8A02-F272-4D7B-B20D-6D8A06DCE9BC}" srcOrd="1" destOrd="0" presId="urn:microsoft.com/office/officeart/2005/8/layout/chevron2"/>
    <dgm:cxn modelId="{73590CB0-950A-4972-88A6-A763D242AA19}" type="presParOf" srcId="{F1DD3F61-83BB-43D8-9492-DB6D72070125}" destId="{7641C563-41C5-4790-BE4A-CBC724BED326}" srcOrd="11" destOrd="0" presId="urn:microsoft.com/office/officeart/2005/8/layout/chevron2"/>
    <dgm:cxn modelId="{B63B46ED-C488-4156-A384-38A1DE5FA534}" type="presParOf" srcId="{F1DD3F61-83BB-43D8-9492-DB6D72070125}" destId="{1B9238E9-4805-429A-A090-891012C57937}" srcOrd="12" destOrd="0" presId="urn:microsoft.com/office/officeart/2005/8/layout/chevron2"/>
    <dgm:cxn modelId="{5D46881B-4771-4EDB-8D91-FFBDB200008F}" type="presParOf" srcId="{1B9238E9-4805-429A-A090-891012C57937}" destId="{0B9A6378-C6DC-4238-8813-32D92D354BC9}" srcOrd="0" destOrd="0" presId="urn:microsoft.com/office/officeart/2005/8/layout/chevron2"/>
    <dgm:cxn modelId="{9D13E8CE-0AEF-4562-9993-13ED37AA65C7}" type="presParOf" srcId="{1B9238E9-4805-429A-A090-891012C57937}" destId="{4399990E-00FE-4FDC-82D1-8B4681776641}" srcOrd="1" destOrd="0" presId="urn:microsoft.com/office/officeart/2005/8/layout/chevron2"/>
    <dgm:cxn modelId="{1898C38E-C0C7-48A0-B851-5EBC0BC362D5}" type="presParOf" srcId="{F1DD3F61-83BB-43D8-9492-DB6D72070125}" destId="{73C61F45-37FB-4AF8-94D1-8C5A6DB51662}" srcOrd="13" destOrd="0" presId="urn:microsoft.com/office/officeart/2005/8/layout/chevron2"/>
    <dgm:cxn modelId="{63F8BEBA-688A-456E-9DEF-588601D4E519}" type="presParOf" srcId="{F1DD3F61-83BB-43D8-9492-DB6D72070125}" destId="{3ADC77FC-E087-427C-9376-BCA62FF6D93D}" srcOrd="14" destOrd="0" presId="urn:microsoft.com/office/officeart/2005/8/layout/chevron2"/>
    <dgm:cxn modelId="{8314AB17-17DF-4B77-A1CC-7F973F3CB7E9}" type="presParOf" srcId="{3ADC77FC-E087-427C-9376-BCA62FF6D93D}" destId="{268344F8-26B9-4500-BC69-FBB8B73E477B}" srcOrd="0" destOrd="0" presId="urn:microsoft.com/office/officeart/2005/8/layout/chevron2"/>
    <dgm:cxn modelId="{0C38A46E-9F35-4DFC-97B7-F7E3FB07A02E}" type="presParOf" srcId="{3ADC77FC-E087-427C-9376-BCA62FF6D93D}" destId="{C25B3A3E-BB6F-49EE-825F-A9FC8585805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2EC05-D346-48FE-B531-DC168DFFFCF5}">
      <dsp:nvSpPr>
        <dsp:cNvPr id="0" name=""/>
        <dsp:cNvSpPr/>
      </dsp:nvSpPr>
      <dsp:spPr>
        <a:xfrm rot="5400000">
          <a:off x="-157000" y="108266"/>
          <a:ext cx="695224" cy="486656"/>
        </a:xfrm>
        <a:prstGeom prst="chevron">
          <a:avLst/>
        </a:prstGeom>
        <a:solidFill>
          <a:schemeClr val="accent2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52716" y="247310"/>
        <a:ext cx="486656" cy="208568"/>
      </dsp:txXfrm>
    </dsp:sp>
    <dsp:sp modelId="{35C88D0A-342F-452D-AE5F-796570EDC947}">
      <dsp:nvSpPr>
        <dsp:cNvPr id="0" name=""/>
        <dsp:cNvSpPr/>
      </dsp:nvSpPr>
      <dsp:spPr>
        <a:xfrm rot="5400000">
          <a:off x="4249140" y="-3871551"/>
          <a:ext cx="451895" cy="8202964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Пополнена материально-техническая база учреждения</a:t>
          </a:r>
          <a:endParaRPr lang="ru-RU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73606" y="26043"/>
        <a:ext cx="8180904" cy="407775"/>
      </dsp:txXfrm>
    </dsp:sp>
    <dsp:sp modelId="{E16B0213-03A3-4B2F-905F-417633E128D3}">
      <dsp:nvSpPr>
        <dsp:cNvPr id="0" name=""/>
        <dsp:cNvSpPr/>
      </dsp:nvSpPr>
      <dsp:spPr>
        <a:xfrm rot="5400000">
          <a:off x="-157000" y="729802"/>
          <a:ext cx="695224" cy="486656"/>
        </a:xfrm>
        <a:prstGeom prst="chevron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52716" y="868846"/>
        <a:ext cx="486656" cy="208568"/>
      </dsp:txXfrm>
    </dsp:sp>
    <dsp:sp modelId="{CD610F71-E930-4325-B4D7-ED6C64892C64}">
      <dsp:nvSpPr>
        <dsp:cNvPr id="0" name=""/>
        <dsp:cNvSpPr/>
      </dsp:nvSpPr>
      <dsp:spPr>
        <a:xfrm rot="5400000">
          <a:off x="4249140" y="-3250015"/>
          <a:ext cx="451895" cy="8202964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Созданы дополнительные возможностей для развития детей</a:t>
          </a:r>
          <a:endParaRPr lang="ru-RU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73606" y="647579"/>
        <a:ext cx="8180904" cy="407775"/>
      </dsp:txXfrm>
    </dsp:sp>
    <dsp:sp modelId="{32B441BB-613D-49D5-B194-655081B7AF9B}">
      <dsp:nvSpPr>
        <dsp:cNvPr id="0" name=""/>
        <dsp:cNvSpPr/>
      </dsp:nvSpPr>
      <dsp:spPr>
        <a:xfrm rot="5400000">
          <a:off x="-157000" y="1351337"/>
          <a:ext cx="695224" cy="486656"/>
        </a:xfrm>
        <a:prstGeom prst="chevron">
          <a:avLst/>
        </a:prstGeom>
        <a:solidFill>
          <a:schemeClr val="accent2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52716" y="1490381"/>
        <a:ext cx="486656" cy="208568"/>
      </dsp:txXfrm>
    </dsp:sp>
    <dsp:sp modelId="{378587CE-0A17-4E43-A5A8-90B9380F9063}">
      <dsp:nvSpPr>
        <dsp:cNvPr id="0" name=""/>
        <dsp:cNvSpPr/>
      </dsp:nvSpPr>
      <dsp:spPr>
        <a:xfrm rot="5400000">
          <a:off x="4197898" y="-2624490"/>
          <a:ext cx="451895" cy="8293163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Наблюдается рост образовательного потенциала педагогов</a:t>
          </a:r>
          <a:endParaRPr lang="ru-RU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77264" y="1318204"/>
        <a:ext cx="8271103" cy="407775"/>
      </dsp:txXfrm>
    </dsp:sp>
    <dsp:sp modelId="{FA59B56C-3B79-4133-9684-718E3B953AAC}">
      <dsp:nvSpPr>
        <dsp:cNvPr id="0" name=""/>
        <dsp:cNvSpPr/>
      </dsp:nvSpPr>
      <dsp:spPr>
        <a:xfrm rot="5400000">
          <a:off x="-157000" y="1972873"/>
          <a:ext cx="695224" cy="486656"/>
        </a:xfrm>
        <a:prstGeom prst="chevron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52716" y="2111917"/>
        <a:ext cx="486656" cy="208568"/>
      </dsp:txXfrm>
    </dsp:sp>
    <dsp:sp modelId="{43EE147E-2CFE-4433-9452-5C8BAC505BCC}">
      <dsp:nvSpPr>
        <dsp:cNvPr id="0" name=""/>
        <dsp:cNvSpPr/>
      </dsp:nvSpPr>
      <dsp:spPr>
        <a:xfrm rot="5400000">
          <a:off x="4249140" y="-2006944"/>
          <a:ext cx="451895" cy="8202964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Эффективно используются современные образовательные </a:t>
          </a:r>
          <a:r>
            <a:rPr lang="ru-RU" sz="1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технологии</a:t>
          </a:r>
          <a:endParaRPr lang="ru-RU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73606" y="1890650"/>
        <a:ext cx="8180904" cy="407775"/>
      </dsp:txXfrm>
    </dsp:sp>
    <dsp:sp modelId="{0E5890AC-D756-4165-8E62-F6B9F370D144}">
      <dsp:nvSpPr>
        <dsp:cNvPr id="0" name=""/>
        <dsp:cNvSpPr/>
      </dsp:nvSpPr>
      <dsp:spPr>
        <a:xfrm rot="5400000">
          <a:off x="-157000" y="2594408"/>
          <a:ext cx="695224" cy="486656"/>
        </a:xfrm>
        <a:prstGeom prst="chevron">
          <a:avLst/>
        </a:prstGeom>
        <a:solidFill>
          <a:schemeClr val="accent2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52716" y="2733452"/>
        <a:ext cx="486656" cy="208568"/>
      </dsp:txXfrm>
    </dsp:sp>
    <dsp:sp modelId="{0F5FD99C-522A-48BE-A00F-17D4F00F3160}">
      <dsp:nvSpPr>
        <dsp:cNvPr id="0" name=""/>
        <dsp:cNvSpPr/>
      </dsp:nvSpPr>
      <dsp:spPr>
        <a:xfrm rot="5400000">
          <a:off x="4249140" y="-1379266"/>
          <a:ext cx="451895" cy="8190679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Открытость деятельности учреждения</a:t>
          </a:r>
          <a:endParaRPr lang="ru-RU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79748" y="2512186"/>
        <a:ext cx="8168619" cy="407775"/>
      </dsp:txXfrm>
    </dsp:sp>
    <dsp:sp modelId="{0D22EA79-5CE4-4CF5-8166-58FFB4DC7F54}">
      <dsp:nvSpPr>
        <dsp:cNvPr id="0" name=""/>
        <dsp:cNvSpPr/>
      </dsp:nvSpPr>
      <dsp:spPr>
        <a:xfrm rot="5400000">
          <a:off x="-157000" y="3215944"/>
          <a:ext cx="695224" cy="486656"/>
        </a:xfrm>
        <a:prstGeom prst="chevron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52716" y="3354988"/>
        <a:ext cx="486656" cy="208568"/>
      </dsp:txXfrm>
    </dsp:sp>
    <dsp:sp modelId="{0AAE8A02-F272-4D7B-B20D-6D8A06DCE9BC}">
      <dsp:nvSpPr>
        <dsp:cNvPr id="0" name=""/>
        <dsp:cNvSpPr/>
      </dsp:nvSpPr>
      <dsp:spPr>
        <a:xfrm rot="5400000">
          <a:off x="4249140" y="-703539"/>
          <a:ext cx="451895" cy="808229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9A6378-C6DC-4238-8813-32D92D354BC9}">
      <dsp:nvSpPr>
        <dsp:cNvPr id="0" name=""/>
        <dsp:cNvSpPr/>
      </dsp:nvSpPr>
      <dsp:spPr>
        <a:xfrm rot="5400000">
          <a:off x="-157000" y="3837479"/>
          <a:ext cx="695224" cy="486656"/>
        </a:xfrm>
        <a:prstGeom prst="chevron">
          <a:avLst/>
        </a:prstGeom>
        <a:solidFill>
          <a:schemeClr val="accent2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52716" y="3976523"/>
        <a:ext cx="486656" cy="208568"/>
      </dsp:txXfrm>
    </dsp:sp>
    <dsp:sp modelId="{4399990E-00FE-4FDC-82D1-8B4681776641}">
      <dsp:nvSpPr>
        <dsp:cNvPr id="0" name=""/>
        <dsp:cNvSpPr/>
      </dsp:nvSpPr>
      <dsp:spPr>
        <a:xfrm rot="5400000">
          <a:off x="4249140" y="-155795"/>
          <a:ext cx="451895" cy="8229878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Активность социальных партнеров</a:t>
          </a:r>
          <a:endParaRPr lang="ru-RU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60149" y="3755256"/>
        <a:ext cx="8207818" cy="407775"/>
      </dsp:txXfrm>
    </dsp:sp>
    <dsp:sp modelId="{268344F8-26B9-4500-BC69-FBB8B73E477B}">
      <dsp:nvSpPr>
        <dsp:cNvPr id="0" name=""/>
        <dsp:cNvSpPr/>
      </dsp:nvSpPr>
      <dsp:spPr>
        <a:xfrm rot="5400000">
          <a:off x="-157000" y="4462998"/>
          <a:ext cx="695224" cy="486656"/>
        </a:xfrm>
        <a:prstGeom prst="chevron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52716" y="4602042"/>
        <a:ext cx="486656" cy="208568"/>
      </dsp:txXfrm>
    </dsp:sp>
    <dsp:sp modelId="{C25B3A3E-BB6F-49EE-825F-A9FC8585805A}">
      <dsp:nvSpPr>
        <dsp:cNvPr id="0" name=""/>
        <dsp:cNvSpPr/>
      </dsp:nvSpPr>
      <dsp:spPr>
        <a:xfrm rot="5400000">
          <a:off x="4236774" y="-823538"/>
          <a:ext cx="451895" cy="8268673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Эффективное взаимодействие с родителями (законными представителями)  воспитанников</a:t>
          </a:r>
          <a:endParaRPr lang="ru-RU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28385" y="3106911"/>
        <a:ext cx="8246613" cy="407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7AC65B7-25F1-45CB-A2B5-4EA3D6104990}" type="datetimeFigureOut">
              <a:rPr lang="ru-RU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A1859D1-7F61-45CD-B8B8-56C2BFB31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40783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619579-4D74-4C9F-9BE0-3FC63463151D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D9A85A-827D-4AB7-9416-F449BAB007BE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30517B-452B-4FEE-9CD0-9C5E62B46E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546715-4FC6-49D6-91F5-9D235AC178E1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8EB2C4-BABE-4A76-BFEC-F845604701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72EB67-D440-4ED1-8393-1DEEF71E80B5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6FAB15-5CF0-4C84-BD46-CCDF2B9C09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1FF7F9-EFF9-4041-A8F7-E61468033481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0F86E6-93DE-4765-9FD7-00F9E9BD4C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082F41-0BBE-436A-BDEC-E05EC339A491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EB0F8-58AA-4C6C-B715-18B644EB8B1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DCCA0F-E560-4DCA-8231-994152361D4A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8D727-65F3-4A19-8571-B06771B7FD5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0A0BB7-6BDE-4A82-B1A9-272FCE453981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995F2-B2DE-4255-B62C-873CDFE0183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90742-3D42-473C-909F-BC748733E62D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24A4C-110F-4C02-B975-70A533C3E5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1BDC6D-0DD7-4254-B0A3-FF9321BECD5C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6EC48A-85F3-41A1-9FCE-C1052BD1B2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BF0295-A58A-4188-9D64-CFB57D10C034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CE0FFF-A701-4C12-8C3C-6E123E8F554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816CC-E8E3-42BA-A0E8-7CA15560D10A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089454-E411-466D-BDD7-89E5C03667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1385BBA-A087-4349-A0CB-A115D3BE49DC}" type="datetimeFigureOut">
              <a:rPr lang="ru-RU" smtClean="0"/>
              <a:pPr>
                <a:defRPr/>
              </a:pPr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C008389-2E0B-4AD7-B975-5A3EFDE2761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8424936" cy="64633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  <a:t>Аналитический отчет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  <a:t>о реализации 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+mn-cs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  <a:t>П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+mn-cs"/>
              </a:rPr>
              <a:t>рограммы 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  <a:t>р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+mn-cs"/>
              </a:rPr>
              <a:t>азвития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</a:b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  <a:t>муниципального бюджетного дошкольного образовательного учреждения</a:t>
            </a:r>
            <a:b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</a:b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  <a:t> «Детский сад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№28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+mn-cs"/>
              </a:rPr>
              <a:t>» 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  <a:t>г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+mn-cs"/>
              </a:rPr>
              <a:t>. Арзамаса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+mn-cs"/>
              </a:rPr>
              <a:t>Нижегородской области</a:t>
            </a:r>
            <a:endParaRPr lang="ru-RU" sz="2000" b="1" dirty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Georgia" pitchFamily="18" charset="0"/>
                <a:cs typeface="Times New Roman" panose="02020603050405020304" pitchFamily="18" charset="0"/>
              </a:rPr>
              <a:t>                                                                                           </a:t>
            </a:r>
            <a:r>
              <a:rPr lang="ru-RU" sz="2000" dirty="0" smtClean="0">
                <a:latin typeface="Georgia" pitchFamily="18" charset="0"/>
                <a:cs typeface="Times New Roman" panose="02020603050405020304" pitchFamily="18" charset="0"/>
              </a:rPr>
              <a:t>                                  </a:t>
            </a:r>
            <a:endParaRPr lang="ru-RU" sz="2000" dirty="0">
              <a:latin typeface="Georgia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Georgia" pitchFamily="18" charset="0"/>
                <a:cs typeface="Times New Roman" panose="02020603050405020304" pitchFamily="18" charset="0"/>
              </a:rPr>
              <a:t>                                                                                          </a:t>
            </a:r>
            <a:r>
              <a:rPr lang="ru-RU" sz="2000" b="1" dirty="0" smtClean="0">
                <a:latin typeface="Georgia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5" algn="ctr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 smtClean="0">
              <a:latin typeface="Georgia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Georgia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 smtClean="0">
              <a:latin typeface="Georgia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. Арзамас, </a:t>
            </a:r>
            <a:r>
              <a:rPr lang="ru-RU" sz="1400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2021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  <a:latin typeface="+mn-lt"/>
              <a:cs typeface="+mn-cs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96136" y="3933056"/>
            <a:ext cx="2880320" cy="14401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Заведующий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Некрасова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 Ирина Николаевна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73730" name="Picture 2" descr="C:\Users\User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4992555" cy="2808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1"/>
          <p:cNvSpPr txBox="1">
            <a:spLocks noChangeArrowheads="1"/>
          </p:cNvSpPr>
          <p:nvPr/>
        </p:nvSpPr>
        <p:spPr bwMode="auto">
          <a:xfrm>
            <a:off x="827088" y="260350"/>
            <a:ext cx="7561262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2060"/>
                </a:solidFill>
                <a:latin typeface="Georgia" pitchFamily="18" charset="0"/>
              </a:rPr>
              <a:t>Краткие сведения об образовательной организации</a:t>
            </a:r>
          </a:p>
          <a:p>
            <a:pPr algn="ctr"/>
            <a:endParaRPr lang="ru-RU" sz="2000" dirty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  <a:latin typeface="Trebuchet MS" pitchFamily="34" charset="0"/>
            </a:endParaRPr>
          </a:p>
        </p:txBody>
      </p:sp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928688" y="1000125"/>
            <a:ext cx="7715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rebuchet MS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4608647"/>
              </p:ext>
            </p:extLst>
          </p:nvPr>
        </p:nvGraphicFramePr>
        <p:xfrm>
          <a:off x="285750" y="801688"/>
          <a:ext cx="8643998" cy="5493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/>
                <a:gridCol w="6357982"/>
              </a:tblGrid>
              <a:tr h="10563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Times New Roman" panose="02020603050405020304" pitchFamily="18" charset="0"/>
                        </a:rPr>
                        <a:t>Наименование ДОУ (вид) – документ, подтверждающий статус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муниципальное бюджетное дошкольное образовательное учреждение</a:t>
                      </a:r>
                      <a:r>
                        <a:rPr kumimoji="0" lang="ru-RU" altLang="ru-RU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«Детский сад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№ 28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», лицензия на образовательную деятельность  </a:t>
                      </a:r>
                      <a:r>
                        <a:rPr lang="ru-RU" sz="16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№10651 от 16 </a:t>
                      </a:r>
                      <a:r>
                        <a:rPr lang="ru-RU" sz="1600" b="0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Times New Roman" pitchFamily="18" charset="0"/>
                        </a:rPr>
                        <a:t>июля</a:t>
                      </a:r>
                      <a:r>
                        <a:rPr lang="ru-RU" sz="16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2012 </a:t>
                      </a:r>
                      <a:r>
                        <a:rPr lang="ru-RU" sz="1600" b="0" kern="1200" dirty="0" smtClean="0"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+mn-ea"/>
                          <a:cs typeface="Times New Roman" pitchFamily="18" charset="0"/>
                        </a:rPr>
                        <a:t>года, выдана Министерством образования Нижегородской области 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34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Times New Roman" panose="02020603050405020304" pitchFamily="18" charset="0"/>
                        </a:rPr>
                        <a:t>Организационно-правовая форма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муниципальное учреждение</a:t>
                      </a:r>
                      <a:endParaRPr lang="ru-RU" sz="1600" dirty="0">
                        <a:solidFill>
                          <a:srgbClr val="002060"/>
                        </a:solidFill>
                        <a:latin typeface="Georg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148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Times New Roman" panose="02020603050405020304" pitchFamily="18" charset="0"/>
                        </a:rPr>
                        <a:t>Сведения об Учредителе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муниципальное образование городской округ город Арзамас Нижегородской области в лице Администрации города Арзамаса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34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Times New Roman" panose="02020603050405020304" pitchFamily="18" charset="0"/>
                        </a:rPr>
                        <a:t>Сведения о руководителе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Заведующий  Некрасова Ирина Николаевна</a:t>
                      </a:r>
                      <a:endParaRPr lang="ru-RU" sz="1600" dirty="0">
                        <a:solidFill>
                          <a:srgbClr val="002060"/>
                        </a:solidFill>
                        <a:latin typeface="Georgia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34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Times New Roman" panose="02020603050405020304" pitchFamily="18" charset="0"/>
                        </a:rPr>
                        <a:t>Год основания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+mn-cs"/>
                        </a:rPr>
                        <a:t> Учреждения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1967 год</a:t>
                      </a:r>
                      <a:endParaRPr lang="ru-RU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Times New Roman" panose="02020603050405020304" pitchFamily="18" charset="0"/>
                        </a:rPr>
                        <a:t>Адрес, телефон, электронная почта, сайт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1430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607228,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Нижегородская область, город Арзамас, пр. Ленина, дом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208А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   телефон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: 8(831-47) 7-52-28</a:t>
                      </a:r>
                      <a:endParaRPr kumimoji="0" lang="en-US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11430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Сайт </a:t>
                      </a:r>
                      <a:r>
                        <a:rPr kumimoji="0" lang="en-US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http://ds28.edu.ru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11430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Адрес электронной почты: </a:t>
                      </a:r>
                      <a:r>
                        <a:rPr kumimoji="0" lang="en-US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mbdouds28@yandex.ru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37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cs typeface="Times New Roman" panose="02020603050405020304" pitchFamily="18" charset="0"/>
                        </a:rPr>
                        <a:t>Режим работы Учреждения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Учреждение работает в режиме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5-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дневной рабочей недели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06.</a:t>
                      </a:r>
                      <a:r>
                        <a:rPr kumimoji="0" lang="en-US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45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до 18.</a:t>
                      </a:r>
                      <a:r>
                        <a:rPr kumimoji="0" lang="en-US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45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суббота, воскресенье – выходные дни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Прямоугольник 1"/>
          <p:cNvSpPr>
            <a:spLocks noChangeArrowheads="1"/>
          </p:cNvSpPr>
          <p:nvPr/>
        </p:nvSpPr>
        <p:spPr bwMode="auto">
          <a:xfrm>
            <a:off x="323528" y="115888"/>
            <a:ext cx="8612510" cy="763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Нормативные основания разработки программы</a:t>
            </a:r>
          </a:p>
          <a:p>
            <a:pPr algn="ctr"/>
            <a:endParaRPr lang="ru-RU" alt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 Федеральный закон от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29.12.2012 г. №273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-ФЗ </a:t>
            </a: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"Об образовании в Российской Федерации" (ФЗ «Об образовании в РФ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»);</a:t>
            </a:r>
            <a:endParaRPr lang="en-US" sz="1600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just"/>
            <a:endParaRPr lang="ru-RU" sz="1200" dirty="0">
              <a:solidFill>
                <a:srgbClr val="002060"/>
              </a:solidFill>
              <a:latin typeface="Georgia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 Государственная программа Российской Федерации «Развитие образования», утвержденная постановлением Правительства РФ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26.12.2017 г.  №1642; </a:t>
            </a:r>
          </a:p>
          <a:p>
            <a:pPr algn="just"/>
            <a:endParaRPr lang="ru-RU" sz="1200" dirty="0">
              <a:solidFill>
                <a:srgbClr val="002060"/>
              </a:solidFill>
              <a:latin typeface="Georgia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 Стратегия развития воспитания в Российской Федерации на период до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2025</a:t>
            </a: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 года, утвержденная распоряжением Правительства РФ от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29.05.2015 г.  №996-р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;</a:t>
            </a:r>
            <a:endParaRPr lang="en-US" sz="1600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just"/>
            <a:endParaRPr lang="ru-RU" sz="1200" dirty="0">
              <a:solidFill>
                <a:srgbClr val="002060"/>
              </a:solidFill>
              <a:latin typeface="Georgia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  Федеральный государственный образовательный стандарт дошкольного образования, утвержденный приказом </a:t>
            </a:r>
            <a:r>
              <a:rPr lang="ru-RU" sz="1600" dirty="0" err="1">
                <a:solidFill>
                  <a:srgbClr val="002060"/>
                </a:solidFill>
                <a:latin typeface="Georgia" pitchFamily="18" charset="0"/>
              </a:rPr>
              <a:t>Минобрнауки</a:t>
            </a: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 России от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17.10.2013 г. №1155 </a:t>
            </a: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(ФГОС  ДО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);</a:t>
            </a:r>
          </a:p>
          <a:p>
            <a:pPr algn="just"/>
            <a:endParaRPr lang="en-US" sz="1200" dirty="0">
              <a:solidFill>
                <a:srgbClr val="002060"/>
              </a:solidFill>
              <a:latin typeface="Georgia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Trebuchet MS" pitchFamily="34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Правила оказания платных образовательных услуг, утвержденные </a:t>
            </a:r>
            <a:r>
              <a:rPr lang="ru-RU" sz="1600" dirty="0">
                <a:solidFill>
                  <a:srgbClr val="002060"/>
                </a:solidFill>
                <a:latin typeface="Georgia" pitchFamily="18" charset="0"/>
              </a:rPr>
              <a:t>постановлением Правительства РФ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15.08.2013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№706;</a:t>
            </a:r>
          </a:p>
          <a:p>
            <a:pPr algn="just"/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Требования к структуре официального сайта образовательной организации в информационно-телекоммуникационной сети «Интернет» и формату предоставления на нем информации, утвержденные Приказом </a:t>
            </a:r>
            <a:r>
              <a:rPr lang="ru-RU" sz="1600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Рособрнадзора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от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29.05.2014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 №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785;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solidFill>
                <a:srgbClr val="FF0000"/>
              </a:solidFill>
              <a:latin typeface="Georgia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Санитарно-эпидемиологические требования к устройству, содержанию и организации режима работы дошкольных образовательных организаций (СанПиН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2.4.1.3049-13)</a:t>
            </a:r>
            <a:endParaRPr lang="ru-RU" sz="1600" dirty="0" smtClean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endParaRPr lang="ru-RU" sz="1600" dirty="0" smtClean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Устав </a:t>
            </a:r>
            <a:r>
              <a:rPr lang="ru-RU" sz="1600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МБДОУ д/с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№28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endParaRPr lang="ru-RU" dirty="0">
              <a:latin typeface="Georgia" pitchFamily="18" charset="0"/>
            </a:endParaRPr>
          </a:p>
          <a:p>
            <a:endParaRPr lang="ru-RU" sz="1600" dirty="0">
              <a:latin typeface="Georgia" pitchFamily="18" charset="0"/>
            </a:endParaRPr>
          </a:p>
          <a:p>
            <a:pPr algn="ctr"/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1"/>
          <p:cNvSpPr>
            <a:spLocks noChangeArrowheads="1"/>
          </p:cNvSpPr>
          <p:nvPr/>
        </p:nvSpPr>
        <p:spPr bwMode="auto">
          <a:xfrm>
            <a:off x="468313" y="260350"/>
            <a:ext cx="8280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Цель и задачи 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Программы развития</a:t>
            </a:r>
            <a:endParaRPr lang="ru-RU" sz="2000" b="1" dirty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468313" y="981075"/>
            <a:ext cx="82804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условий для функционирования и развития учреждения как образовательной организации, обеспечивающей высокое качество дошкольного образования в соответствии с ФГОС ДО, в том числе в области формирования предпосылок финансовой грамотности, открытости для родителей (законных представителей), а также для удовлетворения разнообразных интересов детей и их семей в сфере дополнительного образования.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Совершенствование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образовательной деятельности по формированию предпосылок финансовой грамотности детей старшего дошкольного возраста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 algn="just">
              <a:buFontTx/>
              <a:buChar char="-"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дополнительного образования детей в ДОО в рамках дополнительных платных образовательных услуг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 algn="just">
              <a:buFontTx/>
              <a:buChar char="-"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Повышение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открытости МБДОУ д/с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№28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родителей (законных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представителей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через совершенствование системы информирования о деятельности ДОО.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117871" y="5299123"/>
            <a:ext cx="8964488" cy="434912"/>
            <a:chOff x="280690" y="3190687"/>
            <a:chExt cx="8395766" cy="457200"/>
          </a:xfrm>
        </p:grpSpPr>
        <p:sp>
          <p:nvSpPr>
            <p:cNvPr id="11" name="Пятиугольник 10"/>
            <p:cNvSpPr/>
            <p:nvPr/>
          </p:nvSpPr>
          <p:spPr>
            <a:xfrm>
              <a:off x="280690" y="3212976"/>
              <a:ext cx="8395766" cy="412623"/>
            </a:xfrm>
            <a:prstGeom prst="homePlat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7812360" y="3190687"/>
              <a:ext cx="457200" cy="4572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30373" y="4253588"/>
            <a:ext cx="8964488" cy="434912"/>
            <a:chOff x="280690" y="3190687"/>
            <a:chExt cx="8395766" cy="457200"/>
          </a:xfrm>
        </p:grpSpPr>
        <p:sp>
          <p:nvSpPr>
            <p:cNvPr id="8" name="Пятиугольник 7"/>
            <p:cNvSpPr/>
            <p:nvPr/>
          </p:nvSpPr>
          <p:spPr>
            <a:xfrm>
              <a:off x="280690" y="3212976"/>
              <a:ext cx="8395766" cy="412623"/>
            </a:xfrm>
            <a:prstGeom prst="homePlat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7812360" y="3190687"/>
              <a:ext cx="457200" cy="4572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28141" y="28262"/>
            <a:ext cx="8568952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Сроки и этапы реализации Программы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необходимой нормативно-правовой базы; изучение существующих программ,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направленных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формирование предпосылок финансовой грамотности детей 5 – 7 лет;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заключение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договора о творческом и научно-методическом сотрудничестве и совместной инновационной работе с ФГАОУ ВО «Национальный исследовательский Нижегородский государственный университет им. Н.И. Лобачевского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квалификации педагогических работников;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мнения родителей (законных представителей) воспитанников о необходимости получения дополнительного образования детей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мониторинг внутренних ресурсов для предоставления дополнительных образовательных услуг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lvl="0"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2-й этап – практический (с 01.09.2020 г. по 31.05.2022 г.): </a:t>
            </a:r>
          </a:p>
          <a:p>
            <a:pPr lvl="0" algn="just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системных преобразований и реализация стратегических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проектов.</a:t>
            </a:r>
          </a:p>
          <a:p>
            <a:pPr marL="285750" lvl="0" indent="-285750" algn="just">
              <a:buFontTx/>
              <a:buChar char="-"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 – итоговый (с 01.06.2022 г. по 31.08.2022 г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.):</a:t>
            </a:r>
          </a:p>
          <a:p>
            <a:pPr marL="285750" lvl="0" indent="-285750" algn="just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подведение итогов реализации программных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мероприятий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решения поставленных задач и достижения цели инновационного развития, определение основных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позиции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целям и задачам Программы развития на следующий период.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79512" y="636876"/>
            <a:ext cx="8964488" cy="434912"/>
            <a:chOff x="280690" y="3190687"/>
            <a:chExt cx="8395766" cy="457200"/>
          </a:xfrm>
        </p:grpSpPr>
        <p:sp>
          <p:nvSpPr>
            <p:cNvPr id="3" name="Пятиугольник 2"/>
            <p:cNvSpPr/>
            <p:nvPr/>
          </p:nvSpPr>
          <p:spPr>
            <a:xfrm>
              <a:off x="280690" y="3212976"/>
              <a:ext cx="8395766" cy="412623"/>
            </a:xfrm>
            <a:prstGeom prst="homePlat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/>
            <p:cNvSpPr/>
            <p:nvPr/>
          </p:nvSpPr>
          <p:spPr>
            <a:xfrm>
              <a:off x="7812360" y="3190687"/>
              <a:ext cx="457200" cy="4572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208707" y="702456"/>
            <a:ext cx="81660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1-й этап – организационно-подготовительный (с 01.03.2020 г. по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31.08.2020г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.): </a:t>
            </a:r>
          </a:p>
        </p:txBody>
      </p:sp>
    </p:spTree>
    <p:extLst>
      <p:ext uri="{BB962C8B-B14F-4D97-AF65-F5344CB8AC3E}">
        <p14:creationId xmlns:p14="http://schemas.microsoft.com/office/powerpoint/2010/main" xmlns="" val="52327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1385423" y="1200200"/>
            <a:ext cx="7507306" cy="12206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385423" y="3093530"/>
            <a:ext cx="7587447" cy="127157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527526" y="1302712"/>
            <a:ext cx="736520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Совершенствование образовательной деятельности по формированию предпосылок финансовой грамотности детей старшего дошкольного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возраста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385423" y="5157193"/>
            <a:ext cx="7599452" cy="132268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58860" y="3407866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дополнительного образования детей в ДОУ в рамках дополнительных платных образовательных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82169" y="5310704"/>
            <a:ext cx="70559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Открытость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МБДОУ д/с № 28 для родителей (законных представителей) через совершенствование системы информирования о деятельности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ДОУ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12298" y="188640"/>
            <a:ext cx="65194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Стратегические направления реализации Программы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Выгнутая влево стрелка 19"/>
          <p:cNvSpPr/>
          <p:nvPr/>
        </p:nvSpPr>
        <p:spPr>
          <a:xfrm>
            <a:off x="376194" y="1232793"/>
            <a:ext cx="936104" cy="2041027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Выгнутая влево стрелка 22"/>
          <p:cNvSpPr/>
          <p:nvPr/>
        </p:nvSpPr>
        <p:spPr>
          <a:xfrm>
            <a:off x="376194" y="2420888"/>
            <a:ext cx="936104" cy="2041027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Выгнутая влево стрелка 23"/>
          <p:cNvSpPr/>
          <p:nvPr/>
        </p:nvSpPr>
        <p:spPr>
          <a:xfrm>
            <a:off x="352338" y="3729317"/>
            <a:ext cx="936104" cy="2041027"/>
          </a:xfrm>
          <a:prstGeom prst="curved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021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51520" y="1156682"/>
            <a:ext cx="84971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мероприятия и достигнутые эффекты: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48572" y="1556792"/>
            <a:ext cx="8280400" cy="567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Сформирована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нормативно-правовая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база;</a:t>
            </a:r>
          </a:p>
          <a:p>
            <a:pPr algn="just"/>
            <a:endParaRPr lang="ru-RU" sz="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Реализована программа инновационной деятельности. Тема: «Региональный подход к экономическому воспитанию дошкольников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/>
            <a:endParaRPr lang="ru-RU" sz="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Результаты педагогического мониторинга по итогам реализации программы инновационной деятельности показали, что критерии финансовой грамотности сформированы  у 36% воспитанников, у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60%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стадии формирования, у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4%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 сформированы;</a:t>
            </a:r>
          </a:p>
          <a:p>
            <a:pPr algn="just"/>
            <a:endParaRPr lang="ru-RU" sz="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Реализован план повышения квалификации педагогов в области формирования финансовой грамотности старших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дошкольников;</a:t>
            </a:r>
          </a:p>
          <a:p>
            <a:pPr algn="just"/>
            <a:endParaRPr lang="ru-RU" sz="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Инновационный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опыт деятельности площадки внедрён в практику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учреждения,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внесены изменения в ООП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ДОУ;</a:t>
            </a:r>
          </a:p>
          <a:p>
            <a:pPr algn="just"/>
            <a:endParaRPr lang="ru-RU" sz="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2020 году заключено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соглашение  о сотрудничестве в области формирования предпосылок финансовой грамотности детей старшего детей старшего дошкольного возраста с тремя детскими садами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области;</a:t>
            </a:r>
          </a:p>
          <a:p>
            <a:pPr algn="just"/>
            <a:endParaRPr lang="ru-RU" sz="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сентября 2021 года на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базе учреждения функционирует методический центр «Формирование финансовой грамотности воспитанников  старшего дошкольного возраста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51520" y="260350"/>
            <a:ext cx="849719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Совершенствование образовательной деятельности по формированию предпосылок финансовой грамотности детей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старшего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дошкольного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возраста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78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60405"/>
            <a:ext cx="871296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Игра «Монополия»  представлена на городском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конкурсе методических идей «К вершинам профессионального мастерства»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(2020 год);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Конспект занятия «Путешествие монетки»  стал лауреатом регионального конкурса методических разработок педагогов дошкольных образовательных организаций  в рамках открытого межрегионального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симпозиума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«Наш мир- мир детства» АФ ННГУ им. Н.И. Лобачевского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(2020 год);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Участники инновационной площадки обобщили опыт работы, который был представлен на региональном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вебинаре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«Обмен практиками внедрения в дошкольное образование элементов финансовой грамотности», организованном банком России. Старший воспитатель  выступила на данном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вебинаре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 качестве спикера и представила опыт ДОУ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(2020 год);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-Конспект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образовательной формы «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Откуда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берутся деньги» представлен на региональный конкурс методических разработок педагогов дошкольных образовательных организаций  в рамках открытого межрегионального открытого симпозиума «Наш мир- мир детства» АФ ННГУ им. Н.И. Лобачевского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(2021 г.);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-Публикация статьи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педагога «Формирование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элементарных экономических представлений у детей старшего дошкольного возраста» во Всероссийском СМИ «Высшая школа делового администрирования»;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-Обобщён опыт педагога при защите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1 квалификационную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категорию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«Формирование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элементарных экономических представлений у детей старшего дошкольного возраста средствами дидактических игр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algn="just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1520" y="60295"/>
            <a:ext cx="84971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Распространение педагогического опыта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User\Desktop\ГМО по познавательному развитию 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635"/>
          <a:stretch/>
        </p:blipFill>
        <p:spPr bwMode="auto">
          <a:xfrm>
            <a:off x="252053" y="4016374"/>
            <a:ext cx="2756360" cy="1847418"/>
          </a:xfrm>
          <a:prstGeom prst="rect">
            <a:avLst/>
          </a:prstGeom>
          <a:noFill/>
          <a:ln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ГМО по познавательному развитию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204"/>
          <a:stretch/>
        </p:blipFill>
        <p:spPr bwMode="auto">
          <a:xfrm>
            <a:off x="3294935" y="4032298"/>
            <a:ext cx="2626137" cy="1847418"/>
          </a:xfrm>
          <a:prstGeom prst="rect">
            <a:avLst/>
          </a:prstGeom>
          <a:noFill/>
          <a:ln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777" y="6102005"/>
            <a:ext cx="84249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базе учреждения прошёл семинар-практикум  для слушателей городского методического объединения по познавательному развитию на тему «Развитие логического мышления старших дошкольников в процессе знакомства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элементарными экономическими понятиями»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(2020 год).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89" t="8294" r="23108" b="17000"/>
          <a:stretch/>
        </p:blipFill>
        <p:spPr bwMode="auto">
          <a:xfrm>
            <a:off x="6135821" y="4038845"/>
            <a:ext cx="2828667" cy="1824947"/>
          </a:xfrm>
          <a:prstGeom prst="rect">
            <a:avLst/>
          </a:prstGeom>
          <a:noFill/>
          <a:ln w="28575">
            <a:solidFill>
              <a:srgbClr val="92D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833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0688"/>
            <a:ext cx="871296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-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Участие воспитанницы 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XIII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городском фестивале исследовательских работ и творческих проектов дошкольников и младших школьников «Я – исследователь» с работой «Зачем нужны деньги?» 2020 год;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-Участие воспитанницы 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XIV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городском фестивале исследовательских работ и творческих проектов дошкольников и младших школьников «Я – исследователь» и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региональном конкурсе исследовательских работ и творческих проектов дошкольников и младших школьников «Я – исследователь» с исследовательской работой «Кому нужна реклама?»  в 2021 году;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воспитанника в региональном конкурсе театрального творчества детей дошкольного возраста в номинации «Художественное слово» АФ НИНГУ им. Н.И. Лобачевского с работой «Хочу быть банкиром» 2021 год;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Коллектив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воспитанников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Победители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регионального конкурса театрального творчества детей дошкольного возраста в номинации «Спектакль» АФ НИНГУ им. Н.И. Лобачевского с работой «Интересная профессия – </a:t>
            </a:r>
            <a:r>
              <a:rPr lang="ru-RU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самозанятый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народ» 2021 год;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Участие воспитанников в городском конкурсе рисунков «Охрана труда глазами детей» 2021 год;</a:t>
            </a:r>
          </a:p>
          <a:p>
            <a:pPr algn="just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1520" y="60295"/>
            <a:ext cx="84971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Достижения воспитанников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Z7OIpPyRvw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31551">
            <a:off x="5594167" y="3826423"/>
            <a:ext cx="3387910" cy="1919591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0my1mU8b9T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72" r="9125"/>
          <a:stretch/>
        </p:blipFill>
        <p:spPr bwMode="auto">
          <a:xfrm>
            <a:off x="3504316" y="4745988"/>
            <a:ext cx="2507916" cy="1621064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28" t="9851" r="15737" b="21255"/>
          <a:stretch/>
        </p:blipFill>
        <p:spPr bwMode="auto">
          <a:xfrm>
            <a:off x="260600" y="3580094"/>
            <a:ext cx="3225384" cy="1825553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39969" y="5556520"/>
            <a:ext cx="21556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Художественное слово</a:t>
            </a:r>
          </a:p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«Хочу </a:t>
            </a:r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быть банкиром» </a:t>
            </a:r>
            <a:endParaRPr lang="ru-RU" sz="1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85985" y="6396334"/>
            <a:ext cx="53165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Инсценировка «Интересная </a:t>
            </a:r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профессия – </a:t>
            </a:r>
            <a:r>
              <a:rPr lang="ru-RU" sz="1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самозанятый</a:t>
            </a:r>
            <a:r>
              <a:rPr lang="ru-RU" sz="1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народ» 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351898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88640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Пополнение развивающей предметно-пространственной среды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D:\Анна\Аня\фото\лето 2017\DSC0386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8686" b="20519"/>
          <a:stretch/>
        </p:blipFill>
        <p:spPr bwMode="auto">
          <a:xfrm>
            <a:off x="6228184" y="2808602"/>
            <a:ext cx="2411760" cy="1511018"/>
          </a:xfrm>
          <a:prstGeom prst="rect">
            <a:avLst/>
          </a:prstGeom>
          <a:noFill/>
          <a:ln w="190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esktop\c5xOOf6xO3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504" y="729068"/>
            <a:ext cx="2208865" cy="1656649"/>
          </a:xfrm>
          <a:prstGeom prst="rect">
            <a:avLst/>
          </a:prstGeom>
          <a:solidFill>
            <a:schemeClr val="accent2"/>
          </a:solidFill>
          <a:ln w="19050">
            <a:solidFill>
              <a:srgbClr val="00B050"/>
            </a:solidFill>
          </a:ln>
        </p:spPr>
      </p:pic>
      <p:pic>
        <p:nvPicPr>
          <p:cNvPr id="5" name="Picture 4" descr="C:\Users\User\Desktop\Экономика конферекция\Et8MnJOlJ8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304637" y="2735923"/>
            <a:ext cx="1566174" cy="2088232"/>
          </a:xfrm>
          <a:prstGeom prst="rect">
            <a:avLst/>
          </a:prstGeom>
          <a:noFill/>
          <a:ln w="127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329" r="3471" b="1425"/>
          <a:stretch/>
        </p:blipFill>
        <p:spPr>
          <a:xfrm>
            <a:off x="6736625" y="731800"/>
            <a:ext cx="2211710" cy="1699275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pic>
        <p:nvPicPr>
          <p:cNvPr id="7" name="Picture 18" descr="C:\Users\User\Desktop\nxlrbtVLBi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24"/>
          <a:stretch/>
        </p:blipFill>
        <p:spPr bwMode="auto">
          <a:xfrm>
            <a:off x="2346905" y="4725144"/>
            <a:ext cx="2266362" cy="1622884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5778" name="Picture 2" descr="C:\Users\User\Desktop\gqPIOhFbb6A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57"/>
          <a:stretch/>
        </p:blipFill>
        <p:spPr bwMode="auto">
          <a:xfrm>
            <a:off x="4896021" y="4725143"/>
            <a:ext cx="2239074" cy="1616205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5779" name="Picture 3" descr="C:\Users\User\Desktop\rmQIbzJ4J4g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8994" y="1173882"/>
            <a:ext cx="2342151" cy="3122868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67544" y="2534906"/>
            <a:ext cx="2635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Интерактивное оборудование </a:t>
            </a:r>
            <a:endParaRPr lang="ru-RU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0215" y="4717514"/>
            <a:ext cx="19565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Дидактические игры </a:t>
            </a:r>
            <a:endParaRPr lang="ru-RU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629899" y="6348028"/>
            <a:ext cx="2095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Методические пособия </a:t>
            </a:r>
            <a:endParaRPr lang="ru-RU" sz="1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223422" y="6348028"/>
            <a:ext cx="32107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Атрибуты для сюжетно-ролевых игр </a:t>
            </a:r>
            <a:endParaRPr lang="ru-RU" sz="1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141791" y="4543866"/>
            <a:ext cx="20152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Материалы для труда </a:t>
            </a:r>
            <a:endParaRPr lang="ru-RU" sz="1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067884" y="2459121"/>
            <a:ext cx="20238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Развивающие центры 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247887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530" y="0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дополнительного образования детей в ДОУ в рамках дополнительных платных образовательных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2549" y="1268760"/>
            <a:ext cx="87234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Сформирована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нормативно-правовая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база;</a:t>
            </a:r>
          </a:p>
          <a:p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   Разработаны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дополнительные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общеобразовательные программы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дополнительные общеразвивающие программы  «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хочу читать» для детей 5-8 лет; «Читаю с удовольствием» для детей 5-8 лет;  «Ритмика и танец» для детей 4-5 лет; «Ритмика и танец» для детей 5-8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лет;</a:t>
            </a:r>
          </a:p>
          <a:p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   С 2019 по 2021 год увеличено количество реализуемых программ с двух до четырех;</a:t>
            </a:r>
          </a:p>
          <a:p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Пополнена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среда;</a:t>
            </a: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Увеличилось количество воспитанников  охваченных дополнительным образованием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30 до 60 человек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25385" y="765688"/>
            <a:ext cx="84971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мероприятия и достигнутые эффекты: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192963956"/>
              </p:ext>
            </p:extLst>
          </p:nvPr>
        </p:nvGraphicFramePr>
        <p:xfrm>
          <a:off x="857558" y="4437112"/>
          <a:ext cx="7632848" cy="226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07929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1" name="Picture 3" descr="P:\Папка общего пользования\итоговое танцы\фото средняя\IMG_44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604" r="12572"/>
          <a:stretch/>
        </p:blipFill>
        <p:spPr bwMode="auto">
          <a:xfrm>
            <a:off x="6674402" y="3120949"/>
            <a:ext cx="2345824" cy="1473870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3732" name="Picture 4" descr="P:\Папка общего пользования\итоговое танцы\фото средняя\IMG_39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07505"/>
            <a:ext cx="3023791" cy="2015861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3733" name="Picture 5" descr="C:\Users\User\Desktop\5BHFxQROCL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950" y="748987"/>
            <a:ext cx="2206890" cy="1655167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3734" name="Picture 6" descr="C:\Users\User\Desktop\40IlQU2dMn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428" y="3242713"/>
            <a:ext cx="2171791" cy="1628843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3735" name="Picture 7" descr="C:\Users\User\Desktop\R1JUTMuoeQ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3246" y="5076612"/>
            <a:ext cx="1941042" cy="1455782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3736" name="Picture 8" descr="C:\Users\User\Desktop\WPg9IqjESM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36894" y="4833982"/>
            <a:ext cx="1455782" cy="1941043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3738" name="Picture 10" descr="C:\Users\User\Desktop\fAr5ulA5Dps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117" r="6105" b="11655"/>
          <a:stretch/>
        </p:blipFill>
        <p:spPr bwMode="auto">
          <a:xfrm>
            <a:off x="3117150" y="2610953"/>
            <a:ext cx="3664616" cy="2260603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174519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Пополнение развивающей предметно-пространственной среды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0" name="Picture 2" descr="P:\Папка общего пользования\итоговое танцы\фото средняя\1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4576" y="1052736"/>
            <a:ext cx="3474694" cy="2316462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20713" y="6489499"/>
            <a:ext cx="23258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Дидактический материал </a:t>
            </a:r>
            <a:endParaRPr lang="ru-RU" sz="1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36783" y="6518106"/>
            <a:ext cx="2635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Интерактивное оборудование </a:t>
            </a:r>
            <a:endParaRPr lang="ru-RU" sz="1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789183" y="4717668"/>
            <a:ext cx="24153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Инвентарь и оборудование </a:t>
            </a:r>
            <a:endParaRPr lang="ru-RU" sz="1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471741" y="2580896"/>
            <a:ext cx="10502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Костюмы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75694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Открытость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МБДОУ д/с № 28 для родителей (законных представителей) через совершенствование системы информирования о деятельности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ДОУ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425385" y="923207"/>
            <a:ext cx="84971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мероприятия и достигнутые эффекты: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9610" y="1292539"/>
            <a:ext cx="8712968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компетентности педагогов в области информационных технологий через систему курсовой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подготовки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Все педагоги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(100%) прошли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обучение по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программе «Основы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компьютерной графики» ГБПОУ АТСП, 72 часа,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2020 г.;</a:t>
            </a:r>
          </a:p>
          <a:p>
            <a:pPr marL="285750" indent="-285750" algn="just">
              <a:buFontTx/>
              <a:buChar char="-"/>
            </a:pP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Каждое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рабочее место педагогов оборудовано компьютерной техникой с доступом к сети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Интернет;</a:t>
            </a:r>
          </a:p>
          <a:p>
            <a:pPr marL="285750" indent="-285750" algn="just">
              <a:buFontTx/>
              <a:buChar char="-"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Создана единая информационная компьютерная сеть с папкой </a:t>
            </a:r>
            <a:r>
              <a:rPr lang="ru-RU" sz="15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файлообменником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В данной сети педагоги обмениваются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материалами,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администрация ДОУ передаёт информацию для ознакомления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родителей (законных представителей);</a:t>
            </a:r>
          </a:p>
          <a:p>
            <a:pPr marL="285750" indent="-285750" algn="just">
              <a:buFontTx/>
              <a:buChar char="-"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раздевалки оборудованы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видео-панелями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демонстрации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родителям (законным представителям)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информации и материалов из жизни детского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сада;</a:t>
            </a:r>
          </a:p>
          <a:p>
            <a:pPr marL="285750" indent="-285750" algn="just">
              <a:buFontTx/>
              <a:buChar char="-"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Холл у кабинета заведующего оборудован интерактивным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антивандальным планшетом 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доступом к сети Интернет. На планшете открыта главная страница сайте учреждения. </a:t>
            </a:r>
          </a:p>
          <a:p>
            <a:pPr marL="285750" indent="-285750" algn="just">
              <a:buFontTx/>
              <a:buChar char="-"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Ведена система онлайн анкетирования через </a:t>
            </a:r>
            <a:r>
              <a:rPr lang="ru-RU" sz="1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официальный сайт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учреждения.</a:t>
            </a:r>
          </a:p>
          <a:p>
            <a:pPr marL="285750" indent="-285750">
              <a:buFontTx/>
              <a:buChar char="-"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esktop\N_4naP-MZs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221088"/>
            <a:ext cx="1633363" cy="217781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54" name="Picture 2" descr="C:\Users\User\Desktop\DqWgGX3kgg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373"/>
          <a:stretch/>
        </p:blipFill>
        <p:spPr bwMode="auto">
          <a:xfrm>
            <a:off x="6085194" y="4725144"/>
            <a:ext cx="2855640" cy="1898153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99"/>
          <a:stretch/>
        </p:blipFill>
        <p:spPr bwMode="auto">
          <a:xfrm>
            <a:off x="-18273" y="4293096"/>
            <a:ext cx="3918628" cy="23921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839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2095345579"/>
              </p:ext>
            </p:extLst>
          </p:nvPr>
        </p:nvGraphicFramePr>
        <p:xfrm>
          <a:off x="315913" y="1340768"/>
          <a:ext cx="8568953" cy="5053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99592" y="332656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деятельности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971514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Прямоугольник 7"/>
          <p:cNvSpPr>
            <a:spLocks noChangeArrowheads="1"/>
          </p:cNvSpPr>
          <p:nvPr/>
        </p:nvSpPr>
        <p:spPr bwMode="auto">
          <a:xfrm>
            <a:off x="179388" y="188913"/>
            <a:ext cx="87487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Georgia" pitchFamily="18" charset="0"/>
              </a:rPr>
              <a:t>Перспективы развития образовательной организации</a:t>
            </a:r>
          </a:p>
        </p:txBody>
      </p:sp>
      <p:sp>
        <p:nvSpPr>
          <p:cNvPr id="2" name="Пятиугольник 1"/>
          <p:cNvSpPr/>
          <p:nvPr/>
        </p:nvSpPr>
        <p:spPr>
          <a:xfrm>
            <a:off x="262855" y="1052736"/>
            <a:ext cx="7994055" cy="1224136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Продолжение укрепления материально-технической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базы и обновление образовательной среды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Учреждения</a:t>
            </a:r>
          </a:p>
        </p:txBody>
      </p:sp>
      <p:sp>
        <p:nvSpPr>
          <p:cNvPr id="3" name="Нашивка 2"/>
          <p:cNvSpPr/>
          <p:nvPr/>
        </p:nvSpPr>
        <p:spPr>
          <a:xfrm>
            <a:off x="8016075" y="1073533"/>
            <a:ext cx="996218" cy="1190787"/>
          </a:xfrm>
          <a:prstGeom prst="chevr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262854" y="4997478"/>
            <a:ext cx="7994055" cy="1368152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уровня профессиональной компетентности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педагогов, поиск новых средств коммуникации,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внедрение эффективных информационно-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коммуникационных технологий, популяризация опыта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 интернет пространстве</a:t>
            </a:r>
          </a:p>
        </p:txBody>
      </p:sp>
      <p:sp>
        <p:nvSpPr>
          <p:cNvPr id="9" name="Нашивка 8"/>
          <p:cNvSpPr/>
          <p:nvPr/>
        </p:nvSpPr>
        <p:spPr>
          <a:xfrm>
            <a:off x="7884368" y="2837839"/>
            <a:ext cx="1259632" cy="1368152"/>
          </a:xfrm>
          <a:prstGeom prst="chevr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292526" y="2909847"/>
            <a:ext cx="7994055" cy="1224136"/>
          </a:xfrm>
          <a:prstGeom prst="homePlat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Расширение спектра дополнительных образовательных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услуг. Увеличение доли охвата воспитанников,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получающих дополнительное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7937494" y="5018856"/>
            <a:ext cx="1153380" cy="1296144"/>
          </a:xfrm>
          <a:prstGeom prst="chevr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Прямоугольник 1"/>
          <p:cNvSpPr>
            <a:spLocks noChangeArrowheads="1"/>
          </p:cNvSpPr>
          <p:nvPr/>
        </p:nvSpPr>
        <p:spPr bwMode="auto">
          <a:xfrm>
            <a:off x="1055281" y="3292773"/>
            <a:ext cx="712567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5400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Спасибо за </a:t>
            </a:r>
            <a:r>
              <a:rPr lang="ru-RU" sz="5400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внимание</a:t>
            </a:r>
            <a:endParaRPr lang="ru-RU" sz="5400" dirty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4267</TotalTime>
  <Words>1458</Words>
  <Application>Microsoft Office PowerPoint</Application>
  <PresentationFormat>Экран (4:3)</PresentationFormat>
  <Paragraphs>174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ZAVED</cp:lastModifiedBy>
  <cp:revision>182</cp:revision>
  <dcterms:created xsi:type="dcterms:W3CDTF">2020-04-02T08:37:45Z</dcterms:created>
  <dcterms:modified xsi:type="dcterms:W3CDTF">2021-09-29T07:24:37Z</dcterms:modified>
</cp:coreProperties>
</file>